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27" r:id="rId2"/>
  </p:sldMasterIdLst>
  <p:notesMasterIdLst>
    <p:notesMasterId r:id="rId4"/>
  </p:notesMasterIdLst>
  <p:sldIdLst>
    <p:sldId id="326" r:id="rId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A421"/>
    <a:srgbClr val="F3C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4" autoAdjust="0"/>
    <p:restoredTop sz="83279" autoAdjust="0"/>
  </p:normalViewPr>
  <p:slideViewPr>
    <p:cSldViewPr snapToGrid="0" snapToObjects="1">
      <p:cViewPr varScale="1">
        <p:scale>
          <a:sx n="59" d="100"/>
          <a:sy n="59" d="100"/>
        </p:scale>
        <p:origin x="6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60"/>
    </p:cViewPr>
  </p:outlineViewPr>
  <p:notesTextViewPr>
    <p:cViewPr>
      <p:scale>
        <a:sx n="100" d="100"/>
        <a:sy n="100" d="100"/>
      </p:scale>
      <p:origin x="0" y="-45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4" d="100"/>
          <a:sy n="54" d="100"/>
        </p:scale>
        <p:origin x="16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FBC029-5DA6-744C-9FB8-D043B5493312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704EEF-9C36-2D41-B14F-0777EF5F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00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CRSJ Intern program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Launched 9/30/2016 with 9 participants (sophomores, juniors, seniors)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2017-18 has seven active participants (incl. Oxford), four inactive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Improve peer-to-peer information flow among students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Increase awareness of CRSJ work internally &amp; externally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Held Town Halls (Nov. 2016, </a:t>
            </a:r>
            <a:r>
              <a:rPr lang="en-US" dirty="0" smtClean="0"/>
              <a:t>Jan. 2018), </a:t>
            </a:r>
            <a:r>
              <a:rPr lang="en-US" dirty="0" smtClean="0"/>
              <a:t>Day of Healing (Jan. 2017), Orientation (April 2018) and Resources Fair (April 2018</a:t>
            </a:r>
            <a:r>
              <a:rPr lang="en-US" dirty="0" smtClean="0"/>
              <a:t>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smtClean="0"/>
              <a:t>Emory Deans</a:t>
            </a:r>
            <a:r>
              <a:rPr lang="en-US" dirty="0" smtClean="0"/>
              <a:t>’ Internship</a:t>
            </a:r>
            <a:r>
              <a:rPr lang="en-US" baseline="0" dirty="0" smtClean="0"/>
              <a:t> Program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/>
              <a:t>Promotion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Emory Report/Dooley Report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The Wheel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Chronicle of Higher Education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err="1" smtClean="0"/>
              <a:t>HuffPost</a:t>
            </a:r>
            <a:endParaRPr lang="en-US" dirty="0" smtClean="0"/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dialogue.emory.edu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smtClean="0"/>
              <a:t>Roadshows (University Senate/Faculty Senate, Employee Council)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 err="1" smtClean="0"/>
              <a:t>CRSJi</a:t>
            </a:r>
            <a:r>
              <a:rPr lang="en-US" dirty="0" smtClean="0"/>
              <a:t> Instagram account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04EEF-9C36-2D41-B14F-0777EF5FD7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0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 i="0"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>
                <a:solidFill>
                  <a:schemeClr val="tx1">
                    <a:tint val="75000"/>
                  </a:schemeClr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4052E-1F48-064B-BF17-E36B6071000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2E612-7C58-0F48-8447-478581E3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7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6" name="Picture 15" descr="demand8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3" y="946606"/>
            <a:ext cx="4037493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1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2" name="Picture 1" descr="demand9a_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003707"/>
            <a:ext cx="2271165" cy="37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2" name="Picture 1" descr="demand9b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005717"/>
            <a:ext cx="2986837" cy="3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4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8" name="Picture 17" descr="demand10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63" y="947164"/>
            <a:ext cx="4037487" cy="4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09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1" name="Picture 10" descr="demand11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46" y="947164"/>
            <a:ext cx="4037493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06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6" name="Picture 15" descr="demand1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86" y="946607"/>
            <a:ext cx="4037493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5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1" name="Picture 10" descr="demand1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3" y="946606"/>
            <a:ext cx="4037493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1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2" name="Picture 1" descr="init17-18_communicati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005014"/>
            <a:ext cx="3279543" cy="3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7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5" name="Picture 4" descr="init17-18_commbuildin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005014"/>
            <a:ext cx="3536855" cy="3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2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2" name="Picture 1" descr="init17-18_DAC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005014"/>
            <a:ext cx="4147514" cy="39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1" name="Picture 10" descr="demand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5" y="952593"/>
            <a:ext cx="4018929" cy="49150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52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875542" y="1440898"/>
            <a:ext cx="6940565" cy="5110735"/>
          </a:xfrm>
        </p:spPr>
        <p:txBody>
          <a:bodyPr>
            <a:normAutofit/>
          </a:bodyPr>
          <a:lstStyle>
            <a:lvl1pPr marL="457200" indent="-4572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sz="2000" b="0" i="0"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b="0" i="0">
                <a:latin typeface="Century Gothic"/>
                <a:cs typeface="Century Gothic"/>
              </a:defRPr>
            </a:lvl2pPr>
            <a:lvl3pPr marL="914400" indent="0">
              <a:buFontTx/>
              <a:buNone/>
              <a:defRPr b="0" i="0">
                <a:latin typeface="Century Gothic"/>
                <a:cs typeface="Century Gothic"/>
              </a:defRPr>
            </a:lvl3pPr>
            <a:lvl4pPr marL="1371600" indent="0">
              <a:buFontTx/>
              <a:buNone/>
              <a:defRPr b="0" i="0">
                <a:latin typeface="Century Gothic"/>
                <a:cs typeface="Century Gothic"/>
              </a:defRPr>
            </a:lvl4pPr>
            <a:lvl5pPr marL="1828800" indent="0">
              <a:buFontTx/>
              <a:buNone/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696967" y="1440898"/>
            <a:ext cx="44143" cy="51107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4" y="946606"/>
            <a:ext cx="4041712" cy="4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1474440" y="1440898"/>
            <a:ext cx="7341668" cy="5110735"/>
          </a:xfrm>
        </p:spPr>
        <p:txBody>
          <a:bodyPr>
            <a:normAutofit/>
          </a:bodyPr>
          <a:lstStyle>
            <a:lvl1pPr marL="457200" indent="-4572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charset="2"/>
              <a:buChar char="§"/>
              <a:defRPr sz="2000" b="0" i="0">
                <a:latin typeface="Century Gothic"/>
                <a:cs typeface="Century Gothic"/>
              </a:defRPr>
            </a:lvl1pPr>
            <a:lvl2pPr marL="457200" indent="0">
              <a:buFontTx/>
              <a:buNone/>
              <a:defRPr b="0" i="0">
                <a:latin typeface="Century Gothic"/>
                <a:cs typeface="Century Gothic"/>
              </a:defRPr>
            </a:lvl2pPr>
            <a:lvl3pPr marL="914400" indent="0">
              <a:buFontTx/>
              <a:buNone/>
              <a:defRPr b="0" i="0">
                <a:latin typeface="Century Gothic"/>
                <a:cs typeface="Century Gothic"/>
              </a:defRPr>
            </a:lvl3pPr>
            <a:lvl4pPr marL="1371600" indent="0">
              <a:buFontTx/>
              <a:buNone/>
              <a:defRPr b="0" i="0">
                <a:latin typeface="Century Gothic"/>
                <a:cs typeface="Century Gothic"/>
              </a:defRPr>
            </a:lvl4pPr>
            <a:lvl5pPr marL="1828800" indent="0">
              <a:buFontTx/>
              <a:buNone/>
              <a:defRPr b="0" i="0"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319064" y="1440898"/>
            <a:ext cx="44143" cy="511073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RJR_agend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5" y="946606"/>
            <a:ext cx="4041712" cy="49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6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CD4A-258E-504E-9DA5-1ACA1A8D63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5943D-0210-C849-853C-1B539A4E8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92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3" name="Picture 2" descr="init_fundin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45" y="946602"/>
            <a:ext cx="4064001" cy="4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02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2" name="Picture 1" descr="init_commbuilding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55" y="946602"/>
            <a:ext cx="4063994" cy="4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8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3" name="Picture 2" descr="init_communication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1" y="947373"/>
            <a:ext cx="4072263" cy="4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36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6" name="Picture 15" descr="demand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5" y="951886"/>
            <a:ext cx="403749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99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6" name="Picture 15" descr="demand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5" y="951886"/>
            <a:ext cx="4037496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1" name="Picture 10" descr="demand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6" y="951885"/>
            <a:ext cx="4037489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4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6" name="Picture 15" descr="demand4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01" y="950789"/>
            <a:ext cx="4037494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1" name="Picture 10" descr="demand5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45" y="950789"/>
            <a:ext cx="4037489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1" name="Picture 10" descr="demand6a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6" y="944855"/>
            <a:ext cx="4056030" cy="4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9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158" y="1951445"/>
            <a:ext cx="5229360" cy="3595940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5567828" y="1459980"/>
            <a:ext cx="3360706" cy="40874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8412" y="1951445"/>
            <a:ext cx="3224267" cy="3546127"/>
          </a:xfrm>
        </p:spPr>
        <p:txBody>
          <a:bodyPr/>
          <a:lstStyle>
            <a:lvl1pPr marL="342900" indent="-3429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600">
                <a:latin typeface="Century Gothic"/>
                <a:cs typeface="Century Gothic"/>
              </a:defRPr>
            </a:lvl1pPr>
            <a:lvl2pPr marL="742950" indent="-28575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3pPr>
            <a:lvl4pPr marL="16002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4pPr>
            <a:lvl5pPr marL="2057400" indent="-228600">
              <a:buClr>
                <a:schemeClr val="bg1">
                  <a:lumMod val="65000"/>
                </a:schemeClr>
              </a:buClr>
              <a:buSzPct val="80000"/>
              <a:buFont typeface="Wingdings" charset="2"/>
              <a:buChar char="§"/>
              <a:defRPr sz="1200">
                <a:latin typeface="Century Gothic"/>
                <a:cs typeface="Century Gothic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9" descr="RJR_nextsteps_re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1459980"/>
            <a:ext cx="2417521" cy="372985"/>
          </a:xfrm>
          <a:prstGeom prst="rect">
            <a:avLst/>
          </a:prstGeom>
        </p:spPr>
      </p:pic>
      <p:pic>
        <p:nvPicPr>
          <p:cNvPr id="12" name="Picture 11" descr="RJR_nextsteps_timelin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8" y="5547384"/>
            <a:ext cx="1405578" cy="37246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56158" y="6007421"/>
            <a:ext cx="8637102" cy="2743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26"/>
          <a:stretch/>
        </p:blipFill>
        <p:spPr>
          <a:xfrm>
            <a:off x="5583354" y="1440898"/>
            <a:ext cx="1660117" cy="494292"/>
          </a:xfrm>
          <a:prstGeom prst="rect">
            <a:avLst/>
          </a:prstGeom>
        </p:spPr>
      </p:pic>
      <p:pic>
        <p:nvPicPr>
          <p:cNvPr id="11" name="Picture 10" descr="demand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36" y="944855"/>
            <a:ext cx="4037489" cy="49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4052E-1F48-064B-BF17-E36B6071000A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2E612-7C58-0F48-8447-478581E3C3B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35114" y="423706"/>
            <a:ext cx="8884416" cy="6297769"/>
            <a:chOff x="135114" y="423706"/>
            <a:chExt cx="8884416" cy="6297769"/>
          </a:xfrm>
        </p:grpSpPr>
        <p:cxnSp>
          <p:nvCxnSpPr>
            <p:cNvPr id="10" name="Straight Connector 9"/>
            <p:cNvCxnSpPr/>
            <p:nvPr userDrawn="1"/>
          </p:nvCxnSpPr>
          <p:spPr>
            <a:xfrm flipH="1">
              <a:off x="135114" y="423706"/>
              <a:ext cx="3525266" cy="0"/>
            </a:xfrm>
            <a:prstGeom prst="line">
              <a:avLst/>
            </a:prstGeom>
            <a:ln w="12700">
              <a:solidFill>
                <a:srgbClr val="F5A4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135114" y="423706"/>
              <a:ext cx="0" cy="6297769"/>
            </a:xfrm>
            <a:prstGeom prst="line">
              <a:avLst/>
            </a:prstGeom>
            <a:ln w="12700">
              <a:solidFill>
                <a:srgbClr val="F5A4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35114" y="6721475"/>
              <a:ext cx="8884416" cy="0"/>
            </a:xfrm>
            <a:prstGeom prst="line">
              <a:avLst/>
            </a:prstGeom>
            <a:ln w="12700">
              <a:solidFill>
                <a:srgbClr val="F5A4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9019530" y="423706"/>
              <a:ext cx="0" cy="6297769"/>
            </a:xfrm>
            <a:prstGeom prst="line">
              <a:avLst/>
            </a:prstGeom>
            <a:ln w="12700">
              <a:solidFill>
                <a:srgbClr val="F5A4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H="1">
              <a:off x="5560356" y="423706"/>
              <a:ext cx="3459174" cy="0"/>
            </a:xfrm>
            <a:prstGeom prst="line">
              <a:avLst/>
            </a:prstGeom>
            <a:ln w="12700">
              <a:solidFill>
                <a:srgbClr val="F5A42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RJR_commission.p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40" y="-51960"/>
            <a:ext cx="1733564" cy="95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8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24" r:id="rId12"/>
    <p:sldLayoutId id="2147483712" r:id="rId13"/>
    <p:sldLayoutId id="2147483713" r:id="rId14"/>
    <p:sldLayoutId id="2147483714" r:id="rId15"/>
    <p:sldLayoutId id="2147483715" r:id="rId16"/>
    <p:sldLayoutId id="2147483725" r:id="rId17"/>
    <p:sldLayoutId id="2147483726" r:id="rId18"/>
    <p:sldLayoutId id="2147483735" r:id="rId19"/>
    <p:sldLayoutId id="2147483681" r:id="rId20"/>
    <p:sldLayoutId id="2147483717" r:id="rId2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ACD4A-258E-504E-9DA5-1ACA1A8D63A6}" type="datetimeFigureOut">
              <a:rPr lang="en-US" smtClean="0"/>
              <a:t>4/2/2018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5943D-0210-C849-853C-1B539A4E8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2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1" r:id="rId2"/>
    <p:sldLayoutId id="2147483722" r:id="rId3"/>
    <p:sldLayoutId id="2147483723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Continued support &amp; link with Dean’s Internship</a:t>
            </a:r>
            <a:endParaRPr lang="en-US" dirty="0" smtClean="0"/>
          </a:p>
          <a:p>
            <a:r>
              <a:rPr lang="en-US" dirty="0" smtClean="0"/>
              <a:t>Transition</a:t>
            </a:r>
            <a:r>
              <a:rPr lang="en-US" dirty="0" smtClean="0"/>
              <a:t> </a:t>
            </a:r>
            <a:r>
              <a:rPr lang="en-US" dirty="0" smtClean="0"/>
              <a:t>frontline management of CRSJ Intern Program to Office of RACE</a:t>
            </a:r>
          </a:p>
          <a:p>
            <a:r>
              <a:rPr lang="en-US" dirty="0" smtClean="0"/>
              <a:t>Shift peer-to-peer communication &amp; engagement efforts </a:t>
            </a:r>
          </a:p>
          <a:p>
            <a:r>
              <a:rPr lang="en-US" dirty="0" smtClean="0"/>
              <a:t>Establish new working group</a:t>
            </a:r>
          </a:p>
          <a:p>
            <a:r>
              <a:rPr lang="en-US" dirty="0" smtClean="0"/>
              <a:t>Revamp dialogue.edmory.edu</a:t>
            </a:r>
          </a:p>
          <a:p>
            <a:r>
              <a:rPr lang="en-US" dirty="0" smtClean="0"/>
              <a:t>Update diversity section on emory.edu/home/life/diversity.html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Begin CRSJ Intern Shift</a:t>
            </a:r>
          </a:p>
          <a:p>
            <a:r>
              <a:rPr lang="en-US" dirty="0" smtClean="0"/>
              <a:t>Working Group Recruitment </a:t>
            </a:r>
          </a:p>
          <a:p>
            <a:r>
              <a:rPr lang="en-US" dirty="0" smtClean="0"/>
              <a:t>New Communications &amp; Engagement Plan</a:t>
            </a:r>
          </a:p>
          <a:p>
            <a:r>
              <a:rPr lang="en-US" dirty="0" smtClean="0"/>
              <a:t>Revamp Web Info &amp; dialogue.emory.edu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6186" y="6047797"/>
            <a:ext cx="2983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Spring/Summer 2018</a:t>
            </a:r>
          </a:p>
          <a:p>
            <a:r>
              <a:rPr lang="en-US" dirty="0" err="1" smtClean="0"/>
              <a:t>CRSJi</a:t>
            </a:r>
            <a:r>
              <a:rPr lang="en-US" dirty="0" smtClean="0"/>
              <a:t> Shift/Update emory.edu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89439" y="6054023"/>
            <a:ext cx="1935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Summer/Fall 2018</a:t>
            </a:r>
          </a:p>
          <a:p>
            <a:r>
              <a:rPr lang="en-US" dirty="0" smtClean="0"/>
              <a:t>Recruitment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37040" y="6043920"/>
            <a:ext cx="221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Spring/Summer 2018</a:t>
            </a:r>
          </a:p>
          <a:p>
            <a:r>
              <a:rPr lang="en-US" dirty="0" smtClean="0"/>
              <a:t>Revamp dialogue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48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27652</TotalTime>
  <Words>167</Words>
  <Application>Microsoft Office PowerPoint</Application>
  <PresentationFormat>On-screen Show (4:3)</PresentationFormat>
  <Paragraphs>33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Wingdings</vt:lpstr>
      <vt:lpstr>Custom Design</vt:lpstr>
      <vt:lpstr>1_Custom Design</vt:lpstr>
      <vt:lpstr>PowerPoint Presentation</vt:lpstr>
    </vt:vector>
  </TitlesOfParts>
  <Company>Emory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Tina Chang</dc:creator>
  <cp:lastModifiedBy>DePriest, Tomika</cp:lastModifiedBy>
  <cp:revision>89</cp:revision>
  <cp:lastPrinted>2018-04-02T16:32:57Z</cp:lastPrinted>
  <dcterms:created xsi:type="dcterms:W3CDTF">2016-04-21T19:21:53Z</dcterms:created>
  <dcterms:modified xsi:type="dcterms:W3CDTF">2018-04-02T16:44:42Z</dcterms:modified>
</cp:coreProperties>
</file>