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6" r:id="rId2"/>
    <p:sldId id="275" r:id="rId3"/>
    <p:sldId id="258" r:id="rId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07" autoAdjust="0"/>
    <p:restoredTop sz="84027"/>
  </p:normalViewPr>
  <p:slideViewPr>
    <p:cSldViewPr snapToGrid="0">
      <p:cViewPr varScale="1">
        <p:scale>
          <a:sx n="97" d="100"/>
          <a:sy n="97" d="100"/>
        </p:scale>
        <p:origin x="7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468EE5-AC39-B448-BBF0-92AE028233C5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D9E5BD-7B77-1D4B-85AF-20A5B9B3E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92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9E5BD-7B77-1D4B-85AF-20A5B9B3E5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91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9E5BD-7B77-1D4B-85AF-20A5B9B3E5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64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49601"/>
            <a:ext cx="6121400" cy="1985962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34000"/>
            <a:ext cx="6121400" cy="7365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494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 C - 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53331"/>
            <a:ext cx="1150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t A - Standar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2725"/>
            <a:ext cx="10261600" cy="701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419225"/>
            <a:ext cx="1150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4032" y="6099858"/>
            <a:ext cx="527439" cy="520861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5051B63D-DE00-4564-A9B4-4FCCCBA26C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591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 A - Minima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885825"/>
            <a:ext cx="1150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4032" y="6099858"/>
            <a:ext cx="527439" cy="520861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5051B63D-DE00-4564-A9B4-4FCCCBA26CC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 A - 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53331"/>
            <a:ext cx="1150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t B - Standar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2725"/>
            <a:ext cx="10261600" cy="701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419225"/>
            <a:ext cx="1150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4032" y="6099858"/>
            <a:ext cx="527439" cy="520861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accent4"/>
                </a:solidFill>
              </a:defRPr>
            </a:lvl1pPr>
          </a:lstStyle>
          <a:p>
            <a:fld id="{5051B63D-DE00-4564-A9B4-4FCCCBA26CC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 B - Minima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885825"/>
            <a:ext cx="1150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4032" y="6099858"/>
            <a:ext cx="527439" cy="520861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accent4"/>
                </a:solidFill>
              </a:defRPr>
            </a:lvl1pPr>
          </a:lstStyle>
          <a:p>
            <a:fld id="{5051B63D-DE00-4564-A9B4-4FCCCBA26CC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 B - 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53331"/>
            <a:ext cx="1150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t C - Standar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2725"/>
            <a:ext cx="10261600" cy="701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419225"/>
            <a:ext cx="1150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4032" y="6099858"/>
            <a:ext cx="527439" cy="520861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5051B63D-DE00-4564-A9B4-4FCCCBA26CC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 C - Minima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885825"/>
            <a:ext cx="1150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4032" y="6099858"/>
            <a:ext cx="527439" cy="520861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5051B63D-DE00-4564-A9B4-4FCCCBA26CC3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4032" y="6099858"/>
            <a:ext cx="527439" cy="520861"/>
          </a:xfrm>
          <a:prstGeom prst="rect">
            <a:avLst/>
          </a:prstGeom>
        </p:spPr>
        <p:txBody>
          <a:bodyPr anchor="ctr"/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fld id="{5051B63D-DE00-4564-A9B4-4FCCCBA26C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53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  <p:sldLayoutId id="2147483651" r:id="rId5"/>
    <p:sldLayoutId id="2147483654" r:id="rId6"/>
    <p:sldLayoutId id="2147483657" r:id="rId7"/>
    <p:sldLayoutId id="2147483652" r:id="rId8"/>
    <p:sldLayoutId id="2147483655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for 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/>
              <a:t>Low-income &amp; 1</a:t>
            </a:r>
            <a:r>
              <a:rPr lang="en-US" b="1" baseline="30000" dirty="0"/>
              <a:t>st</a:t>
            </a:r>
            <a:r>
              <a:rPr lang="en-US" b="1" dirty="0"/>
              <a:t> </a:t>
            </a:r>
            <a:r>
              <a:rPr lang="en-US" b="1" dirty="0" smtClean="0"/>
              <a:t>Generation </a:t>
            </a:r>
            <a:r>
              <a:rPr lang="en-US" b="1" dirty="0"/>
              <a:t>students </a:t>
            </a:r>
            <a:r>
              <a:rPr lang="en-US" dirty="0"/>
              <a:t>– hidden costs at </a:t>
            </a:r>
            <a:r>
              <a:rPr lang="en-US" dirty="0" smtClean="0"/>
              <a:t>Emory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Support for </a:t>
            </a:r>
            <a:r>
              <a:rPr lang="en-US" b="1" dirty="0" smtClean="0"/>
              <a:t>Students </a:t>
            </a:r>
            <a:r>
              <a:rPr lang="en-US" b="1" dirty="0"/>
              <a:t>with </a:t>
            </a:r>
            <a:r>
              <a:rPr lang="en-US" b="1" dirty="0" smtClean="0"/>
              <a:t>Disabilities </a:t>
            </a:r>
            <a:r>
              <a:rPr lang="en-US" dirty="0"/>
              <a:t>– learning, social, </a:t>
            </a:r>
            <a:r>
              <a:rPr lang="en-US" dirty="0" smtClean="0"/>
              <a:t>physical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Support for </a:t>
            </a:r>
            <a:r>
              <a:rPr lang="en-US" b="1" dirty="0" smtClean="0"/>
              <a:t>International </a:t>
            </a:r>
            <a:r>
              <a:rPr lang="en-US" b="1" dirty="0"/>
              <a:t>S</a:t>
            </a:r>
            <a:r>
              <a:rPr lang="en-US" b="1" dirty="0" smtClean="0"/>
              <a:t>tudents </a:t>
            </a:r>
            <a:r>
              <a:rPr lang="en-US" dirty="0"/>
              <a:t>– financial, emotional, employment, </a:t>
            </a:r>
            <a:r>
              <a:rPr lang="en-US" dirty="0" smtClean="0"/>
              <a:t>travel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Support for </a:t>
            </a:r>
            <a:r>
              <a:rPr lang="en-US" b="1" dirty="0" err="1"/>
              <a:t>Latinx</a:t>
            </a:r>
            <a:r>
              <a:rPr lang="en-US" b="1" dirty="0"/>
              <a:t> </a:t>
            </a:r>
            <a:r>
              <a:rPr lang="en-US" b="1" dirty="0" smtClean="0"/>
              <a:t>Students </a:t>
            </a:r>
            <a:r>
              <a:rPr lang="en-US" dirty="0"/>
              <a:t>– faculty &amp; staff diversity, awareness, </a:t>
            </a:r>
            <a:r>
              <a:rPr lang="en-US" dirty="0" smtClean="0"/>
              <a:t>differences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Grad/professional </a:t>
            </a:r>
            <a:r>
              <a:rPr lang="en-US" b="1" dirty="0" smtClean="0"/>
              <a:t>Students </a:t>
            </a:r>
            <a:r>
              <a:rPr lang="en-US" dirty="0"/>
              <a:t>– what are the social justice issues, connection with undergrads, mentorship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3D-DE00-4564-A9B4-4FCCCBA26CC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4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Issues for CRSJ 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What are some of the social justice issues for this population of students at Emory? 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 smtClean="0"/>
              <a:t>Does </a:t>
            </a:r>
            <a:r>
              <a:rPr lang="en-US" dirty="0"/>
              <a:t>this topic </a:t>
            </a:r>
          </a:p>
          <a:p>
            <a:pPr lvl="1"/>
            <a:r>
              <a:rPr lang="en-US" dirty="0"/>
              <a:t>lend itself to progress via a working group,</a:t>
            </a:r>
          </a:p>
          <a:p>
            <a:pPr lvl="1"/>
            <a:r>
              <a:rPr lang="en-US" dirty="0"/>
              <a:t>Span multiple university divisions, and </a:t>
            </a:r>
          </a:p>
          <a:p>
            <a:pPr lvl="1"/>
            <a:r>
              <a:rPr lang="en-US" dirty="0"/>
              <a:t>benefit from interdepartmental and interdisciplinary collaboration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What information do we need and who do we need to talk to?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3D-DE00-4564-A9B4-4FCCCBA26CC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To listen to and work with the Emory community to proactively identify priority racial and social justice issues. </a:t>
            </a:r>
          </a:p>
          <a:p>
            <a:pPr lvl="1"/>
            <a:r>
              <a:rPr lang="en-US" dirty="0"/>
              <a:t>Span multiple university divisions</a:t>
            </a:r>
          </a:p>
          <a:p>
            <a:pPr lvl="1"/>
            <a:r>
              <a:rPr lang="en-US" dirty="0"/>
              <a:t>May benefit from interdepartmental and interdisciplinary collaboration</a:t>
            </a:r>
          </a:p>
          <a:p>
            <a:pPr lvl="0"/>
            <a:r>
              <a:rPr lang="en-US" dirty="0"/>
              <a:t>To develop and advance strategies to achieve racial and social justice outcomes, and assess and report on progress and the overall impact of strategies.</a:t>
            </a:r>
          </a:p>
          <a:p>
            <a:pPr lvl="0"/>
            <a:r>
              <a:rPr lang="en-US" dirty="0"/>
              <a:t>To facilitate the continued integration of racial and social justice strategies into the day-to-day operations of the university to ensure long-term, systemic change.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1B63D-DE00-4564-A9B4-4FCCCBA26CC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11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149</Words>
  <Application>Microsoft Office PowerPoint</Application>
  <PresentationFormat>Widescreen</PresentationFormat>
  <Paragraphs>30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Candara</vt:lpstr>
      <vt:lpstr>Office Theme</vt:lpstr>
      <vt:lpstr>Issues for Consideration</vt:lpstr>
      <vt:lpstr>New Issues for CRSJ Consideration</vt:lpstr>
      <vt:lpstr>Charge</vt:lpstr>
    </vt:vector>
  </TitlesOfParts>
  <Company>Emory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Emory University Commission on Racial and Social Justice</dc:title>
  <dc:creator>DePriest, Tomika</dc:creator>
  <cp:lastModifiedBy>Classuser</cp:lastModifiedBy>
  <cp:revision>50</cp:revision>
  <cp:lastPrinted>2018-02-12T16:36:39Z</cp:lastPrinted>
  <dcterms:created xsi:type="dcterms:W3CDTF">2017-01-11T14:56:43Z</dcterms:created>
  <dcterms:modified xsi:type="dcterms:W3CDTF">2018-04-03T21:02:47Z</dcterms:modified>
</cp:coreProperties>
</file>