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71" r:id="rId2"/>
    <p:sldId id="275" r:id="rId3"/>
    <p:sldId id="272" r:id="rId4"/>
    <p:sldId id="273" r:id="rId5"/>
    <p:sldId id="277" r:id="rId6"/>
    <p:sldId id="276" r:id="rId7"/>
    <p:sldId id="274" r:id="rId8"/>
    <p:sldId id="27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B8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742"/>
    <p:restoredTop sz="94632"/>
  </p:normalViewPr>
  <p:slideViewPr>
    <p:cSldViewPr snapToGrid="0" snapToObjects="1" showGuides="1">
      <p:cViewPr varScale="1">
        <p:scale>
          <a:sx n="110" d="100"/>
          <a:sy n="110" d="100"/>
        </p:scale>
        <p:origin x="132" y="216"/>
      </p:cViewPr>
      <p:guideLst>
        <p:guide orient="horz" pos="2160"/>
        <p:guide pos="3840"/>
      </p:guideLst>
    </p:cSldViewPr>
  </p:slideViewPr>
  <p:notesTextViewPr>
    <p:cViewPr>
      <p:scale>
        <a:sx n="1" d="1"/>
        <a:sy n="1" d="1"/>
      </p:scale>
      <p:origin x="0" y="0"/>
    </p:cViewPr>
  </p:notesTextViewPr>
  <p:sorterViewPr>
    <p:cViewPr>
      <p:scale>
        <a:sx n="200" d="100"/>
        <a:sy n="200" d="100"/>
      </p:scale>
      <p:origin x="0" y="-23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C91E5D-F805-FF4B-AE4D-0D7424CDEF59}" type="datetimeFigureOut">
              <a:rPr lang="en-US" smtClean="0"/>
              <a:t>4/3/2018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AB0903-AC7E-8049-B581-1DBA14F609D2}" type="slidenum">
              <a:rPr lang="en-US" smtClean="0"/>
              <a:t>‹#›</a:t>
            </a:fld>
            <a:endParaRPr lang="en-US"/>
          </a:p>
        </p:txBody>
      </p:sp>
    </p:spTree>
    <p:extLst>
      <p:ext uri="{BB962C8B-B14F-4D97-AF65-F5344CB8AC3E}">
        <p14:creationId xmlns:p14="http://schemas.microsoft.com/office/powerpoint/2010/main" val="239008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824C2C-AAC1-2E48-B9A9-72FD46E92BA7}"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24DCB-7AC6-1441-94E6-7C5CC8991D0C}" type="slidenum">
              <a:rPr lang="en-US" smtClean="0"/>
              <a:t>‹#›</a:t>
            </a:fld>
            <a:endParaRPr lang="en-US"/>
          </a:p>
        </p:txBody>
      </p:sp>
    </p:spTree>
    <p:extLst>
      <p:ext uri="{BB962C8B-B14F-4D97-AF65-F5344CB8AC3E}">
        <p14:creationId xmlns:p14="http://schemas.microsoft.com/office/powerpoint/2010/main" val="1617317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824C2C-AAC1-2E48-B9A9-72FD46E92BA7}"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24DCB-7AC6-1441-94E6-7C5CC8991D0C}" type="slidenum">
              <a:rPr lang="en-US" smtClean="0"/>
              <a:t>‹#›</a:t>
            </a:fld>
            <a:endParaRPr lang="en-US"/>
          </a:p>
        </p:txBody>
      </p:sp>
    </p:spTree>
    <p:extLst>
      <p:ext uri="{BB962C8B-B14F-4D97-AF65-F5344CB8AC3E}">
        <p14:creationId xmlns:p14="http://schemas.microsoft.com/office/powerpoint/2010/main" val="1739767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824C2C-AAC1-2E48-B9A9-72FD46E92BA7}"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24DCB-7AC6-1441-94E6-7C5CC8991D0C}" type="slidenum">
              <a:rPr lang="en-US" smtClean="0"/>
              <a:t>‹#›</a:t>
            </a:fld>
            <a:endParaRPr lang="en-US"/>
          </a:p>
        </p:txBody>
      </p:sp>
    </p:spTree>
    <p:extLst>
      <p:ext uri="{BB962C8B-B14F-4D97-AF65-F5344CB8AC3E}">
        <p14:creationId xmlns:p14="http://schemas.microsoft.com/office/powerpoint/2010/main" val="139774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824C2C-AAC1-2E48-B9A9-72FD46E92BA7}"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24DCB-7AC6-1441-94E6-7C5CC8991D0C}" type="slidenum">
              <a:rPr lang="en-US" smtClean="0"/>
              <a:t>‹#›</a:t>
            </a:fld>
            <a:endParaRPr lang="en-US"/>
          </a:p>
        </p:txBody>
      </p:sp>
    </p:spTree>
    <p:extLst>
      <p:ext uri="{BB962C8B-B14F-4D97-AF65-F5344CB8AC3E}">
        <p14:creationId xmlns:p14="http://schemas.microsoft.com/office/powerpoint/2010/main" val="1561307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824C2C-AAC1-2E48-B9A9-72FD46E92BA7}"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24DCB-7AC6-1441-94E6-7C5CC8991D0C}" type="slidenum">
              <a:rPr lang="en-US" smtClean="0"/>
              <a:t>‹#›</a:t>
            </a:fld>
            <a:endParaRPr lang="en-US"/>
          </a:p>
        </p:txBody>
      </p:sp>
    </p:spTree>
    <p:extLst>
      <p:ext uri="{BB962C8B-B14F-4D97-AF65-F5344CB8AC3E}">
        <p14:creationId xmlns:p14="http://schemas.microsoft.com/office/powerpoint/2010/main" val="793679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824C2C-AAC1-2E48-B9A9-72FD46E92BA7}"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24DCB-7AC6-1441-94E6-7C5CC8991D0C}" type="slidenum">
              <a:rPr lang="en-US" smtClean="0"/>
              <a:t>‹#›</a:t>
            </a:fld>
            <a:endParaRPr lang="en-US"/>
          </a:p>
        </p:txBody>
      </p:sp>
    </p:spTree>
    <p:extLst>
      <p:ext uri="{BB962C8B-B14F-4D97-AF65-F5344CB8AC3E}">
        <p14:creationId xmlns:p14="http://schemas.microsoft.com/office/powerpoint/2010/main" val="1357332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824C2C-AAC1-2E48-B9A9-72FD46E92BA7}" type="datetimeFigureOut">
              <a:rPr lang="en-US" smtClean="0"/>
              <a:t>4/3/2018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B24DCB-7AC6-1441-94E6-7C5CC8991D0C}" type="slidenum">
              <a:rPr lang="en-US" smtClean="0"/>
              <a:t>‹#›</a:t>
            </a:fld>
            <a:endParaRPr lang="en-US"/>
          </a:p>
        </p:txBody>
      </p:sp>
    </p:spTree>
    <p:extLst>
      <p:ext uri="{BB962C8B-B14F-4D97-AF65-F5344CB8AC3E}">
        <p14:creationId xmlns:p14="http://schemas.microsoft.com/office/powerpoint/2010/main" val="2118718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824C2C-AAC1-2E48-B9A9-72FD46E92BA7}" type="datetimeFigureOut">
              <a:rPr lang="en-US" smtClean="0"/>
              <a:t>4/3/2018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B24DCB-7AC6-1441-94E6-7C5CC8991D0C}" type="slidenum">
              <a:rPr lang="en-US" smtClean="0"/>
              <a:t>‹#›</a:t>
            </a:fld>
            <a:endParaRPr lang="en-US"/>
          </a:p>
        </p:txBody>
      </p:sp>
    </p:spTree>
    <p:extLst>
      <p:ext uri="{BB962C8B-B14F-4D97-AF65-F5344CB8AC3E}">
        <p14:creationId xmlns:p14="http://schemas.microsoft.com/office/powerpoint/2010/main" val="1870201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824C2C-AAC1-2E48-B9A9-72FD46E92BA7}" type="datetimeFigureOut">
              <a:rPr lang="en-US" smtClean="0"/>
              <a:t>4/3/2018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B24DCB-7AC6-1441-94E6-7C5CC8991D0C}" type="slidenum">
              <a:rPr lang="en-US" smtClean="0"/>
              <a:t>‹#›</a:t>
            </a:fld>
            <a:endParaRPr lang="en-US"/>
          </a:p>
        </p:txBody>
      </p:sp>
    </p:spTree>
    <p:extLst>
      <p:ext uri="{BB962C8B-B14F-4D97-AF65-F5344CB8AC3E}">
        <p14:creationId xmlns:p14="http://schemas.microsoft.com/office/powerpoint/2010/main" val="1900826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824C2C-AAC1-2E48-B9A9-72FD46E92BA7}"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24DCB-7AC6-1441-94E6-7C5CC8991D0C}" type="slidenum">
              <a:rPr lang="en-US" smtClean="0"/>
              <a:t>‹#›</a:t>
            </a:fld>
            <a:endParaRPr lang="en-US"/>
          </a:p>
        </p:txBody>
      </p:sp>
    </p:spTree>
    <p:extLst>
      <p:ext uri="{BB962C8B-B14F-4D97-AF65-F5344CB8AC3E}">
        <p14:creationId xmlns:p14="http://schemas.microsoft.com/office/powerpoint/2010/main" val="1230521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824C2C-AAC1-2E48-B9A9-72FD46E92BA7}"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24DCB-7AC6-1441-94E6-7C5CC8991D0C}" type="slidenum">
              <a:rPr lang="en-US" smtClean="0"/>
              <a:t>‹#›</a:t>
            </a:fld>
            <a:endParaRPr lang="en-US"/>
          </a:p>
        </p:txBody>
      </p:sp>
    </p:spTree>
    <p:extLst>
      <p:ext uri="{BB962C8B-B14F-4D97-AF65-F5344CB8AC3E}">
        <p14:creationId xmlns:p14="http://schemas.microsoft.com/office/powerpoint/2010/main" val="1111346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824C2C-AAC1-2E48-B9A9-72FD46E92BA7}" type="datetimeFigureOut">
              <a:rPr lang="en-US" smtClean="0"/>
              <a:t>4/3/2018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24DCB-7AC6-1441-94E6-7C5CC8991D0C}" type="slidenum">
              <a:rPr lang="en-US" smtClean="0"/>
              <a:t>‹#›</a:t>
            </a:fld>
            <a:endParaRPr lang="en-US"/>
          </a:p>
        </p:txBody>
      </p:sp>
    </p:spTree>
    <p:extLst>
      <p:ext uri="{BB962C8B-B14F-4D97-AF65-F5344CB8AC3E}">
        <p14:creationId xmlns:p14="http://schemas.microsoft.com/office/powerpoint/2010/main" val="1058824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cfde.emory.edu/programs/teaching/inclusive-pedagogy.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mory.edu/CAMPUS_LIFE/initiatives/programs_and_resources/birt.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cfde.emory.edu/programs/teaching/inclusive-pedagogy.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1098"/>
            <a:ext cx="3683000" cy="893613"/>
          </a:xfrm>
          <a:solidFill>
            <a:srgbClr val="F2B800"/>
          </a:solidFill>
        </p:spPr>
        <p:txBody>
          <a:bodyPr>
            <a:normAutofit/>
          </a:bodyPr>
          <a:lstStyle/>
          <a:p>
            <a:r>
              <a:rPr lang="en-US" sz="3600" dirty="0" smtClean="0">
                <a:solidFill>
                  <a:schemeClr val="bg1"/>
                </a:solidFill>
                <a:latin typeface="Kristen ITC" panose="03050502040202030202" pitchFamily="66" charset="0"/>
              </a:rPr>
              <a:t>DEMAND #4</a:t>
            </a:r>
            <a:endParaRPr lang="en-US" sz="3600" dirty="0">
              <a:solidFill>
                <a:schemeClr val="bg1"/>
              </a:solidFill>
              <a:latin typeface="Kristen ITC" panose="03050502040202030202" pitchFamily="66" charset="0"/>
            </a:endParaRPr>
          </a:p>
        </p:txBody>
      </p:sp>
      <p:sp>
        <p:nvSpPr>
          <p:cNvPr id="3" name="Content Placeholder 2"/>
          <p:cNvSpPr>
            <a:spLocks noGrp="1"/>
          </p:cNvSpPr>
          <p:nvPr>
            <p:ph idx="1"/>
          </p:nvPr>
        </p:nvSpPr>
        <p:spPr>
          <a:xfrm>
            <a:off x="838200" y="1825625"/>
            <a:ext cx="10515600" cy="4653552"/>
          </a:xfrm>
        </p:spPr>
        <p:txBody>
          <a:bodyPr>
            <a:normAutofit fontScale="92500" lnSpcReduction="20000"/>
          </a:bodyPr>
          <a:lstStyle/>
          <a:p>
            <a:r>
              <a:rPr lang="en-US" sz="2400" dirty="0" smtClean="0">
                <a:latin typeface="Century Gothic" panose="020B0502020202020204" pitchFamily="34" charset="0"/>
              </a:rPr>
              <a:t>Committee composition</a:t>
            </a:r>
          </a:p>
          <a:p>
            <a:endParaRPr lang="en-US" dirty="0">
              <a:latin typeface="Century Gothic" panose="020B0502020202020204" pitchFamily="34" charset="0"/>
            </a:endParaRPr>
          </a:p>
          <a:p>
            <a:r>
              <a:rPr lang="en-US" sz="2400" dirty="0" smtClean="0">
                <a:latin typeface="Century Gothic" panose="020B0502020202020204" pitchFamily="34" charset="0"/>
              </a:rPr>
              <a:t>End-of-course evaluation questions</a:t>
            </a:r>
          </a:p>
          <a:p>
            <a:pPr lvl="1"/>
            <a:r>
              <a:rPr lang="en-US" dirty="0" smtClean="0">
                <a:latin typeface="Century Gothic" panose="020B0502020202020204" pitchFamily="34" charset="0"/>
              </a:rPr>
              <a:t>Two questions – drawn from literature and existing practices</a:t>
            </a:r>
          </a:p>
          <a:p>
            <a:pPr lvl="1"/>
            <a:r>
              <a:rPr lang="en-US" dirty="0" smtClean="0">
                <a:latin typeface="Century Gothic" panose="020B0502020202020204" pitchFamily="34" charset="0"/>
              </a:rPr>
              <a:t>Trial basis – evaluate after 2 years (responsive to literature)</a:t>
            </a:r>
          </a:p>
          <a:p>
            <a:pPr lvl="1"/>
            <a:endParaRPr lang="en-US" dirty="0">
              <a:latin typeface="Century Gothic" panose="020B0502020202020204" pitchFamily="34" charset="0"/>
            </a:endParaRPr>
          </a:p>
          <a:p>
            <a:r>
              <a:rPr lang="en-US" sz="2400" dirty="0" smtClean="0">
                <a:latin typeface="Century Gothic" panose="020B0502020202020204" pitchFamily="34" charset="0"/>
              </a:rPr>
              <a:t>Syllabus statement on bias incident reporting</a:t>
            </a:r>
          </a:p>
          <a:p>
            <a:endParaRPr lang="en-US" sz="2400" dirty="0">
              <a:latin typeface="Century Gothic" panose="020B0502020202020204" pitchFamily="34" charset="0"/>
            </a:endParaRPr>
          </a:p>
          <a:p>
            <a:r>
              <a:rPr lang="en-US" sz="2400" dirty="0" smtClean="0">
                <a:latin typeface="Century Gothic" panose="020B0502020202020204" pitchFamily="34" charset="0"/>
              </a:rPr>
              <a:t>Mid-term evaluations</a:t>
            </a:r>
          </a:p>
          <a:p>
            <a:endParaRPr lang="en-US" sz="2400" dirty="0">
              <a:latin typeface="Century Gothic" panose="020B0502020202020204" pitchFamily="34" charset="0"/>
            </a:endParaRPr>
          </a:p>
          <a:p>
            <a:r>
              <a:rPr lang="en-US" sz="2400" dirty="0" smtClean="0">
                <a:latin typeface="Century Gothic" panose="020B0502020202020204" pitchFamily="34" charset="0"/>
              </a:rPr>
              <a:t>Faculty resources</a:t>
            </a:r>
          </a:p>
          <a:p>
            <a:endParaRPr lang="en-US" sz="2400" dirty="0">
              <a:latin typeface="Century Gothic" panose="020B0502020202020204" pitchFamily="34" charset="0"/>
            </a:endParaRPr>
          </a:p>
          <a:p>
            <a:r>
              <a:rPr lang="en-US" sz="2400" dirty="0" smtClean="0">
                <a:latin typeface="Century Gothic" panose="020B0502020202020204" pitchFamily="34" charset="0"/>
              </a:rPr>
              <a:t>Shared governance</a:t>
            </a:r>
            <a:r>
              <a:rPr lang="en-US" dirty="0" smtClean="0">
                <a:latin typeface="Century Gothic" panose="020B0502020202020204" pitchFamily="34" charset="0"/>
              </a:rPr>
              <a:t> </a:t>
            </a:r>
          </a:p>
          <a:p>
            <a:pPr lvl="1"/>
            <a:endParaRPr lang="en-US" dirty="0">
              <a:latin typeface="Century Gothic" panose="020B0502020202020204" pitchFamily="34" charset="0"/>
            </a:endParaRPr>
          </a:p>
          <a:p>
            <a:endParaRPr lang="en-US" dirty="0"/>
          </a:p>
        </p:txBody>
      </p:sp>
      <p:sp>
        <p:nvSpPr>
          <p:cNvPr id="4" name="TextBox 3"/>
          <p:cNvSpPr txBox="1"/>
          <p:nvPr/>
        </p:nvSpPr>
        <p:spPr>
          <a:xfrm>
            <a:off x="4622799" y="797073"/>
            <a:ext cx="4939212" cy="461665"/>
          </a:xfrm>
          <a:prstGeom prst="rect">
            <a:avLst/>
          </a:prstGeom>
          <a:noFill/>
        </p:spPr>
        <p:txBody>
          <a:bodyPr wrap="square" rtlCol="0">
            <a:spAutoFit/>
          </a:bodyPr>
          <a:lstStyle/>
          <a:p>
            <a:r>
              <a:rPr lang="en-US" sz="2400" dirty="0" smtClean="0">
                <a:latin typeface="Kristen ITC" panose="03050502040202030202" pitchFamily="66" charset="0"/>
              </a:rPr>
              <a:t>Faculty Evaluations -- Update</a:t>
            </a:r>
            <a:endParaRPr lang="en-US" sz="2400" dirty="0">
              <a:latin typeface="Kristen ITC" panose="03050502040202030202" pitchFamily="66" charset="0"/>
            </a:endParaRPr>
          </a:p>
        </p:txBody>
      </p:sp>
    </p:spTree>
    <p:extLst>
      <p:ext uri="{BB962C8B-B14F-4D97-AF65-F5344CB8AC3E}">
        <p14:creationId xmlns:p14="http://schemas.microsoft.com/office/powerpoint/2010/main" val="1218189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4" name="Title 1"/>
          <p:cNvSpPr txBox="1">
            <a:spLocks/>
          </p:cNvSpPr>
          <p:nvPr/>
        </p:nvSpPr>
        <p:spPr>
          <a:xfrm>
            <a:off x="907868" y="676262"/>
            <a:ext cx="3402874" cy="677640"/>
          </a:xfrm>
          <a:prstGeom prst="rect">
            <a:avLst/>
          </a:prstGeom>
          <a:solidFill>
            <a:srgbClr val="F2B8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smtClean="0">
                <a:solidFill>
                  <a:schemeClr val="bg1"/>
                </a:solidFill>
                <a:latin typeface="Kristen ITC" panose="03050502040202030202" pitchFamily="66" charset="0"/>
              </a:rPr>
              <a:t>DEMAND</a:t>
            </a:r>
            <a:r>
              <a:rPr lang="en-US" sz="3600" dirty="0" smtClean="0">
                <a:solidFill>
                  <a:schemeClr val="bg1"/>
                </a:solidFill>
                <a:latin typeface="Kristen ITC" panose="03050502040202030202" pitchFamily="66" charset="0"/>
              </a:rPr>
              <a:t> #4</a:t>
            </a:r>
            <a:endParaRPr lang="en-US" sz="3600" dirty="0">
              <a:solidFill>
                <a:schemeClr val="bg1"/>
              </a:solidFill>
              <a:latin typeface="Kristen ITC" panose="03050502040202030202" pitchFamily="66" charset="0"/>
            </a:endParaRPr>
          </a:p>
        </p:txBody>
      </p:sp>
      <p:sp>
        <p:nvSpPr>
          <p:cNvPr id="6" name="TextBox 5"/>
          <p:cNvSpPr txBox="1"/>
          <p:nvPr/>
        </p:nvSpPr>
        <p:spPr>
          <a:xfrm>
            <a:off x="4310741" y="797073"/>
            <a:ext cx="5756367" cy="461665"/>
          </a:xfrm>
          <a:prstGeom prst="rect">
            <a:avLst/>
          </a:prstGeom>
          <a:noFill/>
        </p:spPr>
        <p:txBody>
          <a:bodyPr wrap="square" rtlCol="0">
            <a:spAutoFit/>
          </a:bodyPr>
          <a:lstStyle/>
          <a:p>
            <a:r>
              <a:rPr lang="en-US" sz="2400" dirty="0" smtClean="0">
                <a:latin typeface="Kristen ITC" panose="03050502040202030202" pitchFamily="66" charset="0"/>
              </a:rPr>
              <a:t>Faculty Evaluations -- Committee</a:t>
            </a:r>
            <a:endParaRPr lang="en-US" sz="2400" dirty="0">
              <a:latin typeface="Kristen ITC" panose="03050502040202030202" pitchFamily="66"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63112262"/>
              </p:ext>
            </p:extLst>
          </p:nvPr>
        </p:nvGraphicFramePr>
        <p:xfrm>
          <a:off x="708297" y="1518920"/>
          <a:ext cx="11112136" cy="52984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4247979486"/>
                    </a:ext>
                  </a:extLst>
                </a:gridCol>
                <a:gridCol w="3840480">
                  <a:extLst>
                    <a:ext uri="{9D8B030D-6E8A-4147-A177-3AD203B41FA5}">
                      <a16:colId xmlns:a16="http://schemas.microsoft.com/office/drawing/2014/main" val="3350982183"/>
                    </a:ext>
                  </a:extLst>
                </a:gridCol>
                <a:gridCol w="2014583">
                  <a:extLst>
                    <a:ext uri="{9D8B030D-6E8A-4147-A177-3AD203B41FA5}">
                      <a16:colId xmlns:a16="http://schemas.microsoft.com/office/drawing/2014/main" val="769123785"/>
                    </a:ext>
                  </a:extLst>
                </a:gridCol>
                <a:gridCol w="2513873">
                  <a:extLst>
                    <a:ext uri="{9D8B030D-6E8A-4147-A177-3AD203B41FA5}">
                      <a16:colId xmlns:a16="http://schemas.microsoft.com/office/drawing/2014/main" val="2276399969"/>
                    </a:ext>
                  </a:extLst>
                </a:gridCol>
              </a:tblGrid>
              <a:tr h="539993">
                <a:tc>
                  <a:txBody>
                    <a:bodyPr/>
                    <a:lstStyle/>
                    <a:p>
                      <a:r>
                        <a:rPr lang="en-US" dirty="0" smtClean="0"/>
                        <a:t>Member</a:t>
                      </a:r>
                      <a:endParaRPr lang="en-US" dirty="0"/>
                    </a:p>
                  </a:txBody>
                  <a:tcPr/>
                </a:tc>
                <a:tc>
                  <a:txBody>
                    <a:bodyPr/>
                    <a:lstStyle/>
                    <a:p>
                      <a:r>
                        <a:rPr lang="en-US" dirty="0" smtClean="0"/>
                        <a:t>School/Unit</a:t>
                      </a:r>
                      <a:endParaRPr lang="en-US" dirty="0"/>
                    </a:p>
                  </a:txBody>
                  <a:tcPr/>
                </a:tc>
                <a:tc>
                  <a:txBody>
                    <a:bodyPr/>
                    <a:lstStyle/>
                    <a:p>
                      <a:r>
                        <a:rPr lang="en-US" dirty="0" smtClean="0"/>
                        <a:t>Student</a:t>
                      </a:r>
                      <a:r>
                        <a:rPr lang="en-US" baseline="0" dirty="0" smtClean="0"/>
                        <a:t> </a:t>
                      </a:r>
                      <a:r>
                        <a:rPr lang="en-US" dirty="0" smtClean="0"/>
                        <a:t>Town</a:t>
                      </a:r>
                      <a:r>
                        <a:rPr lang="en-US" baseline="0" dirty="0" smtClean="0"/>
                        <a:t> Hall Reviewers</a:t>
                      </a:r>
                      <a:endParaRPr lang="en-US" dirty="0"/>
                    </a:p>
                  </a:txBody>
                  <a:tcPr/>
                </a:tc>
                <a:tc>
                  <a:txBody>
                    <a:bodyPr/>
                    <a:lstStyle/>
                    <a:p>
                      <a:r>
                        <a:rPr lang="en-US" dirty="0" smtClean="0"/>
                        <a:t>School</a:t>
                      </a:r>
                      <a:endParaRPr lang="en-US" dirty="0"/>
                    </a:p>
                  </a:txBody>
                  <a:tcPr/>
                </a:tc>
                <a:extLst>
                  <a:ext uri="{0D108BD9-81ED-4DB2-BD59-A6C34878D82A}">
                    <a16:rowId xmlns:a16="http://schemas.microsoft.com/office/drawing/2014/main" val="4093460654"/>
                  </a:ext>
                </a:extLst>
              </a:tr>
              <a:tr h="370840">
                <a:tc>
                  <a:txBody>
                    <a:bodyPr/>
                    <a:lstStyle/>
                    <a:p>
                      <a:r>
                        <a:rPr lang="en-US" sz="1600" dirty="0" smtClean="0"/>
                        <a:t>Nancy Bliwise</a:t>
                      </a:r>
                      <a:endParaRPr lang="en-US" sz="1600" dirty="0"/>
                    </a:p>
                  </a:txBody>
                  <a:tcPr/>
                </a:tc>
                <a:tc>
                  <a:txBody>
                    <a:bodyPr/>
                    <a:lstStyle/>
                    <a:p>
                      <a:r>
                        <a:rPr lang="en-US" sz="1600" dirty="0" smtClean="0"/>
                        <a:t>ECAS – Psychology/Provost Office</a:t>
                      </a:r>
                      <a:endParaRPr lang="en-US" sz="1600" dirty="0"/>
                    </a:p>
                  </a:txBody>
                  <a:tcPr/>
                </a:tc>
                <a:tc>
                  <a:txBody>
                    <a:bodyPr/>
                    <a:lstStyle/>
                    <a:p>
                      <a:r>
                        <a:rPr lang="en-US" sz="1600" dirty="0" smtClean="0"/>
                        <a:t>Trinity Boutin</a:t>
                      </a:r>
                      <a:endParaRPr lang="en-US" sz="1600" dirty="0"/>
                    </a:p>
                  </a:txBody>
                  <a:tcPr/>
                </a:tc>
                <a:tc>
                  <a:txBody>
                    <a:bodyPr/>
                    <a:lstStyle/>
                    <a:p>
                      <a:r>
                        <a:rPr lang="en-US" sz="1600" dirty="0" smtClean="0"/>
                        <a:t>ECAS</a:t>
                      </a:r>
                      <a:endParaRPr lang="en-US" sz="1600" dirty="0"/>
                    </a:p>
                  </a:txBody>
                  <a:tcPr/>
                </a:tc>
                <a:extLst>
                  <a:ext uri="{0D108BD9-81ED-4DB2-BD59-A6C34878D82A}">
                    <a16:rowId xmlns:a16="http://schemas.microsoft.com/office/drawing/2014/main" val="1918405852"/>
                  </a:ext>
                </a:extLst>
              </a:tr>
              <a:tr h="370840">
                <a:tc>
                  <a:txBody>
                    <a:bodyPr/>
                    <a:lstStyle/>
                    <a:p>
                      <a:r>
                        <a:rPr lang="en-US" sz="1600" dirty="0" smtClean="0"/>
                        <a:t>Cathryn Johnson</a:t>
                      </a:r>
                      <a:r>
                        <a:rPr lang="en-US" sz="1600" baseline="0" dirty="0" smtClean="0"/>
                        <a:t> </a:t>
                      </a:r>
                      <a:endParaRPr lang="en-US" sz="1600" dirty="0"/>
                    </a:p>
                  </a:txBody>
                  <a:tcPr/>
                </a:tc>
                <a:tc>
                  <a:txBody>
                    <a:bodyPr/>
                    <a:lstStyle/>
                    <a:p>
                      <a:r>
                        <a:rPr lang="en-US" sz="1600" dirty="0" smtClean="0"/>
                        <a:t>ECAS – Sociology/Assoc.</a:t>
                      </a:r>
                      <a:r>
                        <a:rPr lang="en-US" sz="1600" baseline="0" dirty="0" smtClean="0"/>
                        <a:t> Dean, </a:t>
                      </a:r>
                      <a:r>
                        <a:rPr lang="en-US" sz="1600" dirty="0" smtClean="0"/>
                        <a:t>LGS</a:t>
                      </a:r>
                      <a:endParaRPr lang="en-US" sz="1600" dirty="0"/>
                    </a:p>
                  </a:txBody>
                  <a:tcPr/>
                </a:tc>
                <a:tc>
                  <a:txBody>
                    <a:bodyPr/>
                    <a:lstStyle/>
                    <a:p>
                      <a:r>
                        <a:rPr lang="en-US" sz="1600" dirty="0" smtClean="0"/>
                        <a:t>Daniel Hamm</a:t>
                      </a:r>
                      <a:endParaRPr lang="en-US" sz="1600" dirty="0"/>
                    </a:p>
                  </a:txBody>
                  <a:tcPr/>
                </a:tc>
                <a:tc>
                  <a:txBody>
                    <a:bodyPr/>
                    <a:lstStyle/>
                    <a:p>
                      <a:r>
                        <a:rPr lang="en-US" sz="1600" dirty="0" smtClean="0"/>
                        <a:t>ECAS</a:t>
                      </a:r>
                      <a:endParaRPr lang="en-US" sz="1600" dirty="0"/>
                    </a:p>
                  </a:txBody>
                  <a:tcPr/>
                </a:tc>
                <a:extLst>
                  <a:ext uri="{0D108BD9-81ED-4DB2-BD59-A6C34878D82A}">
                    <a16:rowId xmlns:a16="http://schemas.microsoft.com/office/drawing/2014/main" val="2778073238"/>
                  </a:ext>
                </a:extLst>
              </a:tr>
              <a:tr h="370840">
                <a:tc>
                  <a:txBody>
                    <a:bodyPr/>
                    <a:lstStyle/>
                    <a:p>
                      <a:r>
                        <a:rPr lang="en-US" sz="1600" dirty="0" smtClean="0"/>
                        <a:t>Carolyn Miller Reilly</a:t>
                      </a:r>
                      <a:endParaRPr lang="en-US" sz="1600" dirty="0"/>
                    </a:p>
                  </a:txBody>
                  <a:tcPr/>
                </a:tc>
                <a:tc>
                  <a:txBody>
                    <a:bodyPr/>
                    <a:lstStyle/>
                    <a:p>
                      <a:r>
                        <a:rPr lang="en-US" sz="1600" dirty="0" smtClean="0"/>
                        <a:t>SON/Academic Advancement</a:t>
                      </a:r>
                      <a:endParaRPr lang="en-US" sz="1600" dirty="0"/>
                    </a:p>
                  </a:txBody>
                  <a:tcPr/>
                </a:tc>
                <a:tc>
                  <a:txBody>
                    <a:bodyPr/>
                    <a:lstStyle/>
                    <a:p>
                      <a:r>
                        <a:rPr lang="en-US" sz="1600" dirty="0" smtClean="0"/>
                        <a:t>Klamath Henry</a:t>
                      </a:r>
                      <a:endParaRPr lang="en-US" sz="1600" dirty="0"/>
                    </a:p>
                  </a:txBody>
                  <a:tcPr/>
                </a:tc>
                <a:tc>
                  <a:txBody>
                    <a:bodyPr/>
                    <a:lstStyle/>
                    <a:p>
                      <a:r>
                        <a:rPr lang="en-US" sz="1600" dirty="0" smtClean="0"/>
                        <a:t>ECAS/WS - Communications</a:t>
                      </a:r>
                      <a:endParaRPr lang="en-US" sz="1600" dirty="0"/>
                    </a:p>
                  </a:txBody>
                  <a:tcPr/>
                </a:tc>
                <a:extLst>
                  <a:ext uri="{0D108BD9-81ED-4DB2-BD59-A6C34878D82A}">
                    <a16:rowId xmlns:a16="http://schemas.microsoft.com/office/drawing/2014/main" val="3997816877"/>
                  </a:ext>
                </a:extLst>
              </a:tr>
              <a:tr h="370840">
                <a:tc>
                  <a:txBody>
                    <a:bodyPr/>
                    <a:lstStyle/>
                    <a:p>
                      <a:r>
                        <a:rPr lang="en-US" sz="1600" dirty="0" smtClean="0"/>
                        <a:t>Jan Love</a:t>
                      </a:r>
                      <a:endParaRPr lang="en-US" sz="1600" dirty="0"/>
                    </a:p>
                  </a:txBody>
                  <a:tcPr/>
                </a:tc>
                <a:tc>
                  <a:txBody>
                    <a:bodyPr/>
                    <a:lstStyle/>
                    <a:p>
                      <a:r>
                        <a:rPr lang="en-US" sz="1600" dirty="0" smtClean="0"/>
                        <a:t>THEO/Dean</a:t>
                      </a:r>
                      <a:endParaRPr lang="en-US" sz="1600" dirty="0"/>
                    </a:p>
                  </a:txBody>
                  <a:tcPr/>
                </a:tc>
                <a:tc>
                  <a:txBody>
                    <a:bodyPr/>
                    <a:lstStyle/>
                    <a:p>
                      <a:r>
                        <a:rPr lang="en-US" sz="1600" dirty="0" smtClean="0"/>
                        <a:t>Isabeth Mendoza</a:t>
                      </a:r>
                      <a:endParaRPr lang="en-US" sz="1600" dirty="0"/>
                    </a:p>
                  </a:txBody>
                  <a:tcPr/>
                </a:tc>
                <a:tc>
                  <a:txBody>
                    <a:bodyPr/>
                    <a:lstStyle/>
                    <a:p>
                      <a:r>
                        <a:rPr lang="en-US" sz="1600" dirty="0" smtClean="0"/>
                        <a:t>RSPH</a:t>
                      </a:r>
                      <a:endParaRPr lang="en-US" sz="1600" dirty="0"/>
                    </a:p>
                  </a:txBody>
                  <a:tcPr/>
                </a:tc>
                <a:extLst>
                  <a:ext uri="{0D108BD9-81ED-4DB2-BD59-A6C34878D82A}">
                    <a16:rowId xmlns:a16="http://schemas.microsoft.com/office/drawing/2014/main" val="2881748881"/>
                  </a:ext>
                </a:extLst>
              </a:tr>
              <a:tr h="370840">
                <a:tc>
                  <a:txBody>
                    <a:bodyPr/>
                    <a:lstStyle/>
                    <a:p>
                      <a:r>
                        <a:rPr lang="en-US" sz="1600" dirty="0" smtClean="0"/>
                        <a:t>Joel Zivot (new)</a:t>
                      </a:r>
                      <a:endParaRPr lang="en-US" sz="1600" dirty="0"/>
                    </a:p>
                  </a:txBody>
                  <a:tcPr/>
                </a:tc>
                <a:tc>
                  <a:txBody>
                    <a:bodyPr/>
                    <a:lstStyle/>
                    <a:p>
                      <a:r>
                        <a:rPr lang="en-US" sz="1600" dirty="0" smtClean="0"/>
                        <a:t>SOM -- Anesthesiology</a:t>
                      </a:r>
                      <a:endParaRPr lang="en-US" sz="1600"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658073475"/>
                  </a:ext>
                </a:extLst>
              </a:tr>
              <a:tr h="370840">
                <a:tc>
                  <a:txBody>
                    <a:bodyPr/>
                    <a:lstStyle/>
                    <a:p>
                      <a:r>
                        <a:rPr lang="en-US" sz="1600" dirty="0" smtClean="0"/>
                        <a:t>Alicia Sierra</a:t>
                      </a:r>
                      <a:endParaRPr lang="en-US" sz="1600" dirty="0"/>
                    </a:p>
                  </a:txBody>
                  <a:tcPr/>
                </a:tc>
                <a:tc>
                  <a:txBody>
                    <a:bodyPr/>
                    <a:lstStyle/>
                    <a:p>
                      <a:r>
                        <a:rPr lang="en-US" sz="1600" dirty="0" smtClean="0"/>
                        <a:t>GBS – Human</a:t>
                      </a:r>
                      <a:r>
                        <a:rPr lang="en-US" sz="1600" baseline="0" dirty="0" smtClean="0"/>
                        <a:t> Resources/Diversity</a:t>
                      </a:r>
                      <a:endParaRPr lang="en-US" sz="1600"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70563537"/>
                  </a:ext>
                </a:extLst>
              </a:tr>
              <a:tr h="370840">
                <a:tc>
                  <a:txBody>
                    <a:bodyPr/>
                    <a:lstStyle/>
                    <a:p>
                      <a:r>
                        <a:rPr lang="en-US" sz="1600" dirty="0" smtClean="0"/>
                        <a:t>Karen Andes</a:t>
                      </a:r>
                      <a:endParaRPr lang="en-US" sz="1600" dirty="0"/>
                    </a:p>
                  </a:txBody>
                  <a:tcPr/>
                </a:tc>
                <a:tc>
                  <a:txBody>
                    <a:bodyPr/>
                    <a:lstStyle/>
                    <a:p>
                      <a:r>
                        <a:rPr lang="en-US" sz="1600" dirty="0" smtClean="0"/>
                        <a:t>RSPH – Global Health</a:t>
                      </a:r>
                      <a:endParaRPr lang="en-US" sz="1600"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141308236"/>
                  </a:ext>
                </a:extLst>
              </a:tr>
              <a:tr h="370840">
                <a:tc>
                  <a:txBody>
                    <a:bodyPr/>
                    <a:lstStyle/>
                    <a:p>
                      <a:r>
                        <a:rPr lang="en-US" sz="1600" dirty="0" smtClean="0"/>
                        <a:t>Amanda Marie James</a:t>
                      </a:r>
                      <a:endParaRPr lang="en-US" sz="1600" dirty="0"/>
                    </a:p>
                  </a:txBody>
                  <a:tcPr/>
                </a:tc>
                <a:tc>
                  <a:txBody>
                    <a:bodyPr/>
                    <a:lstStyle/>
                    <a:p>
                      <a:r>
                        <a:rPr lang="en-US" sz="1600" dirty="0" smtClean="0"/>
                        <a:t>LGS</a:t>
                      </a:r>
                      <a:r>
                        <a:rPr lang="en-US" sz="1600" baseline="0" dirty="0" smtClean="0"/>
                        <a:t> – Asst. Dean/Diversity-Inclusion-Community</a:t>
                      </a:r>
                      <a:endParaRPr lang="en-US" sz="1600"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98899884"/>
                  </a:ext>
                </a:extLst>
              </a:tr>
              <a:tr h="370840">
                <a:tc>
                  <a:txBody>
                    <a:bodyPr/>
                    <a:lstStyle/>
                    <a:p>
                      <a:r>
                        <a:rPr lang="en-US" sz="1600" dirty="0" smtClean="0"/>
                        <a:t>Kimberly Wallace-Sanders</a:t>
                      </a:r>
                      <a:endParaRPr lang="en-US" sz="1600" dirty="0"/>
                    </a:p>
                  </a:txBody>
                  <a:tcPr/>
                </a:tc>
                <a:tc>
                  <a:txBody>
                    <a:bodyPr/>
                    <a:lstStyle/>
                    <a:p>
                      <a:r>
                        <a:rPr lang="en-US" sz="1600" dirty="0" smtClean="0"/>
                        <a:t>ECAS – African American Studies</a:t>
                      </a:r>
                      <a:endParaRPr lang="en-US" sz="1600"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50909518"/>
                  </a:ext>
                </a:extLst>
              </a:tr>
              <a:tr h="370840">
                <a:tc>
                  <a:txBody>
                    <a:bodyPr/>
                    <a:lstStyle/>
                    <a:p>
                      <a:r>
                        <a:rPr lang="en-US" sz="1600" dirty="0" smtClean="0"/>
                        <a:t>Laura Kimble</a:t>
                      </a:r>
                      <a:endParaRPr lang="en-US" sz="1600" dirty="0"/>
                    </a:p>
                  </a:txBody>
                  <a:tcPr/>
                </a:tc>
                <a:tc>
                  <a:txBody>
                    <a:bodyPr/>
                    <a:lstStyle/>
                    <a:p>
                      <a:r>
                        <a:rPr lang="en-US" sz="1600" dirty="0" smtClean="0"/>
                        <a:t>SON/Academic Advancement</a:t>
                      </a:r>
                      <a:endParaRPr lang="en-US" sz="1600"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286527912"/>
                  </a:ext>
                </a:extLst>
              </a:tr>
              <a:tr h="370840">
                <a:tc>
                  <a:txBody>
                    <a:bodyPr/>
                    <a:lstStyle/>
                    <a:p>
                      <a:r>
                        <a:rPr lang="en-US" sz="1600" dirty="0" smtClean="0"/>
                        <a:t>Deen Whitaker</a:t>
                      </a:r>
                      <a:endParaRPr lang="en-US" sz="1600" dirty="0"/>
                    </a:p>
                  </a:txBody>
                  <a:tcPr/>
                </a:tc>
                <a:tc>
                  <a:txBody>
                    <a:bodyPr/>
                    <a:lstStyle/>
                    <a:p>
                      <a:r>
                        <a:rPr lang="en-US" sz="1600" dirty="0" smtClean="0"/>
                        <a:t>ECAS/WS - Communications</a:t>
                      </a:r>
                      <a:endParaRPr lang="en-US" sz="1600"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47145933"/>
                  </a:ext>
                </a:extLst>
              </a:tr>
              <a:tr h="370840">
                <a:tc>
                  <a:txBody>
                    <a:bodyPr/>
                    <a:lstStyle/>
                    <a:p>
                      <a:r>
                        <a:rPr lang="en-US" sz="1600" smtClean="0"/>
                        <a:t>Sabrina Callahan</a:t>
                      </a:r>
                      <a:endParaRPr lang="en-US" sz="1600" dirty="0"/>
                    </a:p>
                  </a:txBody>
                  <a:tcPr/>
                </a:tc>
                <a:tc>
                  <a:txBody>
                    <a:bodyPr/>
                    <a:lstStyle/>
                    <a:p>
                      <a:r>
                        <a:rPr lang="en-US" sz="1600" dirty="0" smtClean="0"/>
                        <a:t>ECAS/WS - Art</a:t>
                      </a:r>
                      <a:r>
                        <a:rPr lang="en-US" sz="1600" baseline="0" dirty="0" smtClean="0"/>
                        <a:t> History</a:t>
                      </a:r>
                      <a:endParaRPr lang="en-US" sz="1600"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446429716"/>
                  </a:ext>
                </a:extLst>
              </a:tr>
            </a:tbl>
          </a:graphicData>
        </a:graphic>
      </p:graphicFrame>
    </p:spTree>
    <p:extLst>
      <p:ext uri="{BB962C8B-B14F-4D97-AF65-F5344CB8AC3E}">
        <p14:creationId xmlns:p14="http://schemas.microsoft.com/office/powerpoint/2010/main" val="3329744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7" name="Content Placeholder 6"/>
          <p:cNvPicPr>
            <a:picLocks noGrp="1" noChangeAspect="1"/>
          </p:cNvPicPr>
          <p:nvPr>
            <p:ph idx="1"/>
          </p:nvPr>
        </p:nvPicPr>
        <p:blipFill>
          <a:blip r:embed="rId2"/>
          <a:stretch>
            <a:fillRect/>
          </a:stretch>
        </p:blipFill>
        <p:spPr>
          <a:xfrm>
            <a:off x="895926" y="1898470"/>
            <a:ext cx="8108738" cy="3279040"/>
          </a:xfrm>
          <a:prstGeom prst="rect">
            <a:avLst/>
          </a:prstGeom>
        </p:spPr>
      </p:pic>
      <p:sp>
        <p:nvSpPr>
          <p:cNvPr id="4" name="Title 1"/>
          <p:cNvSpPr txBox="1">
            <a:spLocks/>
          </p:cNvSpPr>
          <p:nvPr/>
        </p:nvSpPr>
        <p:spPr>
          <a:xfrm>
            <a:off x="907868" y="676262"/>
            <a:ext cx="3402874" cy="677640"/>
          </a:xfrm>
          <a:prstGeom prst="rect">
            <a:avLst/>
          </a:prstGeom>
          <a:solidFill>
            <a:srgbClr val="F2B8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smtClean="0">
                <a:solidFill>
                  <a:schemeClr val="bg1"/>
                </a:solidFill>
                <a:latin typeface="Kristen ITC" panose="03050502040202030202" pitchFamily="66" charset="0"/>
              </a:rPr>
              <a:t>DEMAND</a:t>
            </a:r>
            <a:r>
              <a:rPr lang="en-US" sz="3600" dirty="0" smtClean="0">
                <a:solidFill>
                  <a:schemeClr val="bg1"/>
                </a:solidFill>
                <a:latin typeface="Kristen ITC" panose="03050502040202030202" pitchFamily="66" charset="0"/>
              </a:rPr>
              <a:t> #4</a:t>
            </a:r>
            <a:endParaRPr lang="en-US" sz="3600" dirty="0">
              <a:solidFill>
                <a:schemeClr val="bg1"/>
              </a:solidFill>
              <a:latin typeface="Kristen ITC" panose="03050502040202030202" pitchFamily="66" charset="0"/>
            </a:endParaRPr>
          </a:p>
        </p:txBody>
      </p:sp>
      <p:sp>
        <p:nvSpPr>
          <p:cNvPr id="6" name="TextBox 5"/>
          <p:cNvSpPr txBox="1"/>
          <p:nvPr/>
        </p:nvSpPr>
        <p:spPr>
          <a:xfrm>
            <a:off x="4310742" y="797073"/>
            <a:ext cx="5168538" cy="461665"/>
          </a:xfrm>
          <a:prstGeom prst="rect">
            <a:avLst/>
          </a:prstGeom>
          <a:noFill/>
        </p:spPr>
        <p:txBody>
          <a:bodyPr wrap="square" rtlCol="0">
            <a:spAutoFit/>
          </a:bodyPr>
          <a:lstStyle/>
          <a:p>
            <a:r>
              <a:rPr lang="en-US" sz="2400" dirty="0" smtClean="0">
                <a:latin typeface="Kristen ITC" panose="03050502040202030202" pitchFamily="66" charset="0"/>
              </a:rPr>
              <a:t>Faculty Evaluations -- Questions</a:t>
            </a:r>
            <a:endParaRPr lang="en-US" sz="2400" dirty="0">
              <a:latin typeface="Kristen ITC" panose="03050502040202030202" pitchFamily="66" charset="0"/>
            </a:endParaRPr>
          </a:p>
        </p:txBody>
      </p:sp>
    </p:spTree>
    <p:extLst>
      <p:ext uri="{BB962C8B-B14F-4D97-AF65-F5344CB8AC3E}">
        <p14:creationId xmlns:p14="http://schemas.microsoft.com/office/powerpoint/2010/main" val="32264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4" name="Title 1"/>
          <p:cNvSpPr txBox="1">
            <a:spLocks/>
          </p:cNvSpPr>
          <p:nvPr/>
        </p:nvSpPr>
        <p:spPr>
          <a:xfrm>
            <a:off x="907868" y="676262"/>
            <a:ext cx="3402874" cy="677640"/>
          </a:xfrm>
          <a:prstGeom prst="rect">
            <a:avLst/>
          </a:prstGeom>
          <a:solidFill>
            <a:srgbClr val="F2B8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smtClean="0">
                <a:solidFill>
                  <a:schemeClr val="bg1"/>
                </a:solidFill>
                <a:latin typeface="Kristen ITC" panose="03050502040202030202" pitchFamily="66" charset="0"/>
              </a:rPr>
              <a:t>DEMAND</a:t>
            </a:r>
            <a:r>
              <a:rPr lang="en-US" sz="3600" dirty="0" smtClean="0">
                <a:solidFill>
                  <a:schemeClr val="bg1"/>
                </a:solidFill>
                <a:latin typeface="Kristen ITC" panose="03050502040202030202" pitchFamily="66" charset="0"/>
              </a:rPr>
              <a:t> #4</a:t>
            </a:r>
            <a:endParaRPr lang="en-US" sz="3600" dirty="0">
              <a:solidFill>
                <a:schemeClr val="bg1"/>
              </a:solidFill>
              <a:latin typeface="Kristen ITC" panose="03050502040202030202" pitchFamily="66" charset="0"/>
            </a:endParaRPr>
          </a:p>
        </p:txBody>
      </p:sp>
      <p:sp>
        <p:nvSpPr>
          <p:cNvPr id="6" name="TextBox 5"/>
          <p:cNvSpPr txBox="1"/>
          <p:nvPr/>
        </p:nvSpPr>
        <p:spPr>
          <a:xfrm>
            <a:off x="4310742" y="797073"/>
            <a:ext cx="5910218" cy="830997"/>
          </a:xfrm>
          <a:prstGeom prst="rect">
            <a:avLst/>
          </a:prstGeom>
          <a:noFill/>
        </p:spPr>
        <p:txBody>
          <a:bodyPr wrap="square" rtlCol="0">
            <a:spAutoFit/>
          </a:bodyPr>
          <a:lstStyle/>
          <a:p>
            <a:r>
              <a:rPr lang="en-US" sz="2400" dirty="0" smtClean="0">
                <a:latin typeface="Kristen ITC" panose="03050502040202030202" pitchFamily="66" charset="0"/>
              </a:rPr>
              <a:t>Faculty Evaluations -- Questions (cont.)</a:t>
            </a:r>
            <a:endParaRPr lang="en-US" sz="2400" dirty="0">
              <a:latin typeface="Kristen ITC" panose="03050502040202030202" pitchFamily="66" charset="0"/>
            </a:endParaRPr>
          </a:p>
        </p:txBody>
      </p:sp>
      <p:pic>
        <p:nvPicPr>
          <p:cNvPr id="5" name="Content Placeholder 4"/>
          <p:cNvPicPr>
            <a:picLocks noGrp="1" noChangeAspect="1"/>
          </p:cNvPicPr>
          <p:nvPr>
            <p:ph idx="1"/>
          </p:nvPr>
        </p:nvPicPr>
        <p:blipFill>
          <a:blip r:embed="rId2"/>
          <a:stretch>
            <a:fillRect/>
          </a:stretch>
        </p:blipFill>
        <p:spPr>
          <a:xfrm>
            <a:off x="1043722" y="2122636"/>
            <a:ext cx="8718296" cy="3241844"/>
          </a:xfrm>
          <a:prstGeom prst="rect">
            <a:avLst/>
          </a:prstGeom>
        </p:spPr>
      </p:pic>
    </p:spTree>
    <p:extLst>
      <p:ext uri="{BB962C8B-B14F-4D97-AF65-F5344CB8AC3E}">
        <p14:creationId xmlns:p14="http://schemas.microsoft.com/office/powerpoint/2010/main" val="3371034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4" name="Title 1"/>
          <p:cNvSpPr txBox="1">
            <a:spLocks/>
          </p:cNvSpPr>
          <p:nvPr/>
        </p:nvSpPr>
        <p:spPr>
          <a:xfrm>
            <a:off x="907868" y="676262"/>
            <a:ext cx="3402874" cy="677640"/>
          </a:xfrm>
          <a:prstGeom prst="rect">
            <a:avLst/>
          </a:prstGeom>
          <a:solidFill>
            <a:srgbClr val="F2B8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smtClean="0">
                <a:solidFill>
                  <a:schemeClr val="bg1"/>
                </a:solidFill>
                <a:latin typeface="Kristen ITC" panose="03050502040202030202" pitchFamily="66" charset="0"/>
              </a:rPr>
              <a:t>DEMAND</a:t>
            </a:r>
            <a:r>
              <a:rPr lang="en-US" sz="3600" dirty="0" smtClean="0">
                <a:solidFill>
                  <a:schemeClr val="bg1"/>
                </a:solidFill>
                <a:latin typeface="Kristen ITC" panose="03050502040202030202" pitchFamily="66" charset="0"/>
              </a:rPr>
              <a:t> #4</a:t>
            </a:r>
            <a:endParaRPr lang="en-US" sz="3600" dirty="0">
              <a:solidFill>
                <a:schemeClr val="bg1"/>
              </a:solidFill>
              <a:latin typeface="Kristen ITC" panose="03050502040202030202" pitchFamily="66" charset="0"/>
            </a:endParaRPr>
          </a:p>
        </p:txBody>
      </p:sp>
      <p:sp>
        <p:nvSpPr>
          <p:cNvPr id="6" name="TextBox 5"/>
          <p:cNvSpPr txBox="1"/>
          <p:nvPr/>
        </p:nvSpPr>
        <p:spPr>
          <a:xfrm>
            <a:off x="4310742" y="797073"/>
            <a:ext cx="7112726" cy="461665"/>
          </a:xfrm>
          <a:prstGeom prst="rect">
            <a:avLst/>
          </a:prstGeom>
          <a:noFill/>
        </p:spPr>
        <p:txBody>
          <a:bodyPr wrap="square" rtlCol="0">
            <a:spAutoFit/>
          </a:bodyPr>
          <a:lstStyle/>
          <a:p>
            <a:r>
              <a:rPr lang="en-US" sz="2400" dirty="0" smtClean="0">
                <a:latin typeface="Kristen ITC" panose="03050502040202030202" pitchFamily="66" charset="0"/>
              </a:rPr>
              <a:t>Faculty Evaluations – Response &amp; Resources</a:t>
            </a:r>
            <a:endParaRPr lang="en-US" sz="2400" dirty="0">
              <a:latin typeface="Kristen ITC" panose="03050502040202030202" pitchFamily="66" charset="0"/>
            </a:endParaRPr>
          </a:p>
        </p:txBody>
      </p:sp>
      <p:sp>
        <p:nvSpPr>
          <p:cNvPr id="3" name="Content Placeholder 2"/>
          <p:cNvSpPr>
            <a:spLocks noGrp="1"/>
          </p:cNvSpPr>
          <p:nvPr>
            <p:ph idx="1"/>
          </p:nvPr>
        </p:nvSpPr>
        <p:spPr/>
        <p:txBody>
          <a:bodyPr/>
          <a:lstStyle/>
          <a:p>
            <a:r>
              <a:rPr lang="en-US" dirty="0" smtClean="0"/>
              <a:t>End-of-term evaluations</a:t>
            </a:r>
          </a:p>
          <a:p>
            <a:pPr lvl="1"/>
            <a:r>
              <a:rPr lang="en-US" dirty="0" smtClean="0"/>
              <a:t>Existing process</a:t>
            </a:r>
          </a:p>
          <a:p>
            <a:pPr lvl="1"/>
            <a:r>
              <a:rPr lang="en-US" dirty="0" smtClean="0"/>
              <a:t>Corrective action</a:t>
            </a:r>
          </a:p>
          <a:p>
            <a:endParaRPr lang="en-US" dirty="0" smtClean="0"/>
          </a:p>
          <a:p>
            <a:r>
              <a:rPr lang="en-US" dirty="0" smtClean="0"/>
              <a:t>CFDE – </a:t>
            </a:r>
            <a:r>
              <a:rPr lang="en-US" dirty="0" smtClean="0">
                <a:hlinkClick r:id="rId2"/>
              </a:rPr>
              <a:t>Inclusive Pedagogy</a:t>
            </a:r>
            <a:endParaRPr lang="en-US" dirty="0" smtClean="0"/>
          </a:p>
          <a:p>
            <a:pPr lvl="1"/>
            <a:r>
              <a:rPr lang="en-US" dirty="0" smtClean="0"/>
              <a:t>Readings</a:t>
            </a:r>
          </a:p>
          <a:p>
            <a:pPr lvl="1"/>
            <a:r>
              <a:rPr lang="en-US" dirty="0" smtClean="0"/>
              <a:t>Workshops</a:t>
            </a:r>
          </a:p>
          <a:p>
            <a:pPr lvl="1"/>
            <a:r>
              <a:rPr lang="en-US" dirty="0" smtClean="0"/>
              <a:t>Consultation</a:t>
            </a:r>
          </a:p>
          <a:p>
            <a:pPr marL="457200" lvl="1" indent="0">
              <a:buNone/>
            </a:pPr>
            <a:endParaRPr lang="en-US" dirty="0" smtClean="0"/>
          </a:p>
          <a:p>
            <a:pPr lvl="1"/>
            <a:endParaRPr lang="en-US" dirty="0" smtClean="0"/>
          </a:p>
        </p:txBody>
      </p:sp>
    </p:spTree>
    <p:extLst>
      <p:ext uri="{BB962C8B-B14F-4D97-AF65-F5344CB8AC3E}">
        <p14:creationId xmlns:p14="http://schemas.microsoft.com/office/powerpoint/2010/main" val="1898190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4" name="Title 1"/>
          <p:cNvSpPr txBox="1">
            <a:spLocks/>
          </p:cNvSpPr>
          <p:nvPr/>
        </p:nvSpPr>
        <p:spPr>
          <a:xfrm>
            <a:off x="907868" y="676262"/>
            <a:ext cx="3402874" cy="677640"/>
          </a:xfrm>
          <a:prstGeom prst="rect">
            <a:avLst/>
          </a:prstGeom>
          <a:solidFill>
            <a:srgbClr val="F2B8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smtClean="0">
                <a:solidFill>
                  <a:schemeClr val="bg1"/>
                </a:solidFill>
                <a:latin typeface="Kristen ITC" panose="03050502040202030202" pitchFamily="66" charset="0"/>
              </a:rPr>
              <a:t>DEMAND</a:t>
            </a:r>
            <a:r>
              <a:rPr lang="en-US" sz="3600" dirty="0" smtClean="0">
                <a:solidFill>
                  <a:schemeClr val="bg1"/>
                </a:solidFill>
                <a:latin typeface="Kristen ITC" panose="03050502040202030202" pitchFamily="66" charset="0"/>
              </a:rPr>
              <a:t> #4</a:t>
            </a:r>
            <a:endParaRPr lang="en-US" sz="3600" dirty="0">
              <a:solidFill>
                <a:schemeClr val="bg1"/>
              </a:solidFill>
              <a:latin typeface="Kristen ITC" panose="03050502040202030202" pitchFamily="66" charset="0"/>
            </a:endParaRPr>
          </a:p>
        </p:txBody>
      </p:sp>
      <p:sp>
        <p:nvSpPr>
          <p:cNvPr id="6" name="TextBox 5"/>
          <p:cNvSpPr txBox="1"/>
          <p:nvPr/>
        </p:nvSpPr>
        <p:spPr>
          <a:xfrm>
            <a:off x="4310742" y="797073"/>
            <a:ext cx="4315098" cy="461665"/>
          </a:xfrm>
          <a:prstGeom prst="rect">
            <a:avLst/>
          </a:prstGeom>
          <a:noFill/>
        </p:spPr>
        <p:txBody>
          <a:bodyPr wrap="square" rtlCol="0">
            <a:spAutoFit/>
          </a:bodyPr>
          <a:lstStyle/>
          <a:p>
            <a:r>
              <a:rPr lang="en-US" sz="2400" dirty="0" smtClean="0">
                <a:latin typeface="Kristen ITC" panose="03050502040202030202" pitchFamily="66" charset="0"/>
              </a:rPr>
              <a:t>Faculty Evaluations -- Bias</a:t>
            </a:r>
            <a:endParaRPr lang="en-US" sz="2400" dirty="0">
              <a:latin typeface="Kristen ITC" panose="03050502040202030202" pitchFamily="66" charset="0"/>
            </a:endParaRPr>
          </a:p>
        </p:txBody>
      </p:sp>
      <p:sp>
        <p:nvSpPr>
          <p:cNvPr id="3" name="Content Placeholder 2"/>
          <p:cNvSpPr>
            <a:spLocks noGrp="1"/>
          </p:cNvSpPr>
          <p:nvPr>
            <p:ph idx="1"/>
          </p:nvPr>
        </p:nvSpPr>
        <p:spPr/>
        <p:txBody>
          <a:bodyPr>
            <a:normAutofit fontScale="92500" lnSpcReduction="10000"/>
          </a:bodyPr>
          <a:lstStyle/>
          <a:p>
            <a:r>
              <a:rPr lang="en-US" dirty="0" smtClean="0"/>
              <a:t>Use bias incident reporting to address classroom incidents</a:t>
            </a:r>
          </a:p>
          <a:p>
            <a:pPr lvl="1"/>
            <a:r>
              <a:rPr lang="en-US" dirty="0" smtClean="0"/>
              <a:t>Process exists</a:t>
            </a:r>
          </a:p>
          <a:p>
            <a:pPr lvl="1"/>
            <a:r>
              <a:rPr lang="en-US" dirty="0" smtClean="0"/>
              <a:t>Engages Dean/Provost’s Office for faculty </a:t>
            </a:r>
          </a:p>
          <a:p>
            <a:pPr lvl="1"/>
            <a:r>
              <a:rPr lang="en-US" dirty="0" smtClean="0"/>
              <a:t>Improvements in bias incident reporting already part of CRSJ</a:t>
            </a:r>
          </a:p>
          <a:p>
            <a:pPr lvl="1"/>
            <a:endParaRPr lang="en-US" dirty="0"/>
          </a:p>
          <a:p>
            <a:r>
              <a:rPr lang="en-US" dirty="0" smtClean="0"/>
              <a:t>Syllabus statement and link</a:t>
            </a:r>
          </a:p>
          <a:p>
            <a:pPr lvl="1"/>
            <a:r>
              <a:rPr lang="en-US" dirty="0" smtClean="0"/>
              <a:t>Emory University values open expression and vigorous debate in the context of civility and mutual respect for diverse individuals and communities. Yet bias incidents and expressions of discrimination directly affect our ability to know, trust, support, and learn from one another. Emory community members may report incidents of discrimination anonymously or confidentially through the bias incident report system at</a:t>
            </a:r>
            <a:r>
              <a:rPr lang="en-US" dirty="0"/>
              <a:t>: </a:t>
            </a:r>
            <a:r>
              <a:rPr lang="en-US" dirty="0">
                <a:hlinkClick r:id="rId2"/>
              </a:rPr>
              <a:t>http://www.emory.edu/CAMPUS_LIFE/initiatives/programs_and_resources/birt.html</a:t>
            </a:r>
            <a:endParaRPr lang="en-US" dirty="0" smtClean="0"/>
          </a:p>
          <a:p>
            <a:endParaRPr lang="en-US" dirty="0" smtClean="0"/>
          </a:p>
          <a:p>
            <a:endParaRPr lang="en-US" dirty="0"/>
          </a:p>
          <a:p>
            <a:pPr lvl="1"/>
            <a:endParaRPr lang="en-US" dirty="0" smtClean="0"/>
          </a:p>
        </p:txBody>
      </p:sp>
    </p:spTree>
    <p:extLst>
      <p:ext uri="{BB962C8B-B14F-4D97-AF65-F5344CB8AC3E}">
        <p14:creationId xmlns:p14="http://schemas.microsoft.com/office/powerpoint/2010/main" val="1494597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4" name="Title 1"/>
          <p:cNvSpPr txBox="1">
            <a:spLocks/>
          </p:cNvSpPr>
          <p:nvPr/>
        </p:nvSpPr>
        <p:spPr>
          <a:xfrm>
            <a:off x="907868" y="676262"/>
            <a:ext cx="3402874" cy="677640"/>
          </a:xfrm>
          <a:prstGeom prst="rect">
            <a:avLst/>
          </a:prstGeom>
          <a:solidFill>
            <a:srgbClr val="F2B8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smtClean="0">
                <a:solidFill>
                  <a:schemeClr val="bg1"/>
                </a:solidFill>
                <a:latin typeface="Kristen ITC" panose="03050502040202030202" pitchFamily="66" charset="0"/>
              </a:rPr>
              <a:t>DEMAND</a:t>
            </a:r>
            <a:r>
              <a:rPr lang="en-US" sz="3600" dirty="0" smtClean="0">
                <a:solidFill>
                  <a:schemeClr val="bg1"/>
                </a:solidFill>
                <a:latin typeface="Kristen ITC" panose="03050502040202030202" pitchFamily="66" charset="0"/>
              </a:rPr>
              <a:t> #4</a:t>
            </a:r>
            <a:endParaRPr lang="en-US" sz="3600" dirty="0">
              <a:solidFill>
                <a:schemeClr val="bg1"/>
              </a:solidFill>
              <a:latin typeface="Kristen ITC" panose="03050502040202030202" pitchFamily="66" charset="0"/>
            </a:endParaRPr>
          </a:p>
        </p:txBody>
      </p:sp>
      <p:sp>
        <p:nvSpPr>
          <p:cNvPr id="6" name="TextBox 5"/>
          <p:cNvSpPr txBox="1"/>
          <p:nvPr/>
        </p:nvSpPr>
        <p:spPr>
          <a:xfrm>
            <a:off x="4310742" y="797073"/>
            <a:ext cx="6021978" cy="461665"/>
          </a:xfrm>
          <a:prstGeom prst="rect">
            <a:avLst/>
          </a:prstGeom>
          <a:noFill/>
        </p:spPr>
        <p:txBody>
          <a:bodyPr wrap="square" rtlCol="0">
            <a:spAutoFit/>
          </a:bodyPr>
          <a:lstStyle/>
          <a:p>
            <a:r>
              <a:rPr lang="en-US" sz="2400" dirty="0" smtClean="0">
                <a:latin typeface="Kristen ITC" panose="03050502040202030202" pitchFamily="66" charset="0"/>
              </a:rPr>
              <a:t>Faculty Evaluations – Midterm/Change</a:t>
            </a:r>
            <a:endParaRPr lang="en-US" sz="2400" dirty="0">
              <a:latin typeface="Kristen ITC" panose="03050502040202030202" pitchFamily="66" charset="0"/>
            </a:endParaRPr>
          </a:p>
        </p:txBody>
      </p:sp>
      <p:sp>
        <p:nvSpPr>
          <p:cNvPr id="3" name="Content Placeholder 2"/>
          <p:cNvSpPr>
            <a:spLocks noGrp="1"/>
          </p:cNvSpPr>
          <p:nvPr>
            <p:ph idx="1"/>
          </p:nvPr>
        </p:nvSpPr>
        <p:spPr/>
        <p:txBody>
          <a:bodyPr/>
          <a:lstStyle/>
          <a:p>
            <a:r>
              <a:rPr lang="en-US" dirty="0" smtClean="0"/>
              <a:t>Learning environment – midterm ‘course correction’</a:t>
            </a:r>
          </a:p>
          <a:p>
            <a:endParaRPr lang="en-US" dirty="0"/>
          </a:p>
          <a:p>
            <a:r>
              <a:rPr lang="en-US" dirty="0" smtClean="0"/>
              <a:t>Recommend midterm evaluation question</a:t>
            </a:r>
          </a:p>
          <a:p>
            <a:pPr lvl="1"/>
            <a:r>
              <a:rPr lang="en-US" dirty="0" smtClean="0"/>
              <a:t>Invite student feedback</a:t>
            </a:r>
          </a:p>
          <a:p>
            <a:pPr lvl="1"/>
            <a:r>
              <a:rPr lang="en-US" dirty="0" smtClean="0"/>
              <a:t>Can be incorporated into existing approaches</a:t>
            </a:r>
          </a:p>
          <a:p>
            <a:pPr lvl="1"/>
            <a:r>
              <a:rPr lang="en-US" dirty="0" smtClean="0"/>
              <a:t>Reinforces learning community</a:t>
            </a:r>
          </a:p>
          <a:p>
            <a:pPr lvl="1"/>
            <a:endParaRPr lang="en-US" dirty="0" smtClean="0"/>
          </a:p>
          <a:p>
            <a:r>
              <a:rPr lang="en-US" dirty="0"/>
              <a:t>CFDE – </a:t>
            </a:r>
            <a:r>
              <a:rPr lang="en-US" dirty="0">
                <a:hlinkClick r:id="rId2"/>
              </a:rPr>
              <a:t>Inclusive Pedagogy</a:t>
            </a:r>
            <a:endParaRPr lang="en-US" dirty="0"/>
          </a:p>
          <a:p>
            <a:pPr lvl="1"/>
            <a:endParaRPr lang="en-US" dirty="0" smtClean="0"/>
          </a:p>
        </p:txBody>
      </p:sp>
    </p:spTree>
    <p:extLst>
      <p:ext uri="{BB962C8B-B14F-4D97-AF65-F5344CB8AC3E}">
        <p14:creationId xmlns:p14="http://schemas.microsoft.com/office/powerpoint/2010/main" val="968598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4" name="Title 1"/>
          <p:cNvSpPr txBox="1">
            <a:spLocks/>
          </p:cNvSpPr>
          <p:nvPr/>
        </p:nvSpPr>
        <p:spPr>
          <a:xfrm>
            <a:off x="907868" y="676262"/>
            <a:ext cx="3402874" cy="677640"/>
          </a:xfrm>
          <a:prstGeom prst="rect">
            <a:avLst/>
          </a:prstGeom>
          <a:solidFill>
            <a:srgbClr val="F2B8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smtClean="0">
                <a:solidFill>
                  <a:schemeClr val="bg1"/>
                </a:solidFill>
                <a:latin typeface="Kristen ITC" panose="03050502040202030202" pitchFamily="66" charset="0"/>
              </a:rPr>
              <a:t>DEMAND</a:t>
            </a:r>
            <a:r>
              <a:rPr lang="en-US" sz="3600" dirty="0" smtClean="0">
                <a:solidFill>
                  <a:schemeClr val="bg1"/>
                </a:solidFill>
                <a:latin typeface="Kristen ITC" panose="03050502040202030202" pitchFamily="66" charset="0"/>
              </a:rPr>
              <a:t> #4</a:t>
            </a:r>
            <a:endParaRPr lang="en-US" sz="3600" dirty="0">
              <a:solidFill>
                <a:schemeClr val="bg1"/>
              </a:solidFill>
              <a:latin typeface="Kristen ITC" panose="03050502040202030202" pitchFamily="66" charset="0"/>
            </a:endParaRPr>
          </a:p>
        </p:txBody>
      </p:sp>
      <p:sp>
        <p:nvSpPr>
          <p:cNvPr id="6" name="TextBox 5"/>
          <p:cNvSpPr txBox="1"/>
          <p:nvPr/>
        </p:nvSpPr>
        <p:spPr>
          <a:xfrm>
            <a:off x="4310742" y="797073"/>
            <a:ext cx="6021978" cy="461665"/>
          </a:xfrm>
          <a:prstGeom prst="rect">
            <a:avLst/>
          </a:prstGeom>
          <a:noFill/>
        </p:spPr>
        <p:txBody>
          <a:bodyPr wrap="square" rtlCol="0">
            <a:spAutoFit/>
          </a:bodyPr>
          <a:lstStyle/>
          <a:p>
            <a:r>
              <a:rPr lang="en-US" sz="2400" dirty="0" smtClean="0">
                <a:latin typeface="Kristen ITC" panose="03050502040202030202" pitchFamily="66" charset="0"/>
              </a:rPr>
              <a:t>Faculty Evaluations – Next Steps</a:t>
            </a:r>
            <a:endParaRPr lang="en-US" sz="2400" dirty="0">
              <a:latin typeface="Kristen ITC" panose="03050502040202030202" pitchFamily="66" charset="0"/>
            </a:endParaRPr>
          </a:p>
        </p:txBody>
      </p:sp>
      <p:sp>
        <p:nvSpPr>
          <p:cNvPr id="3" name="Content Placeholder 2"/>
          <p:cNvSpPr>
            <a:spLocks noGrp="1"/>
          </p:cNvSpPr>
          <p:nvPr>
            <p:ph idx="1"/>
          </p:nvPr>
        </p:nvSpPr>
        <p:spPr/>
        <p:txBody>
          <a:bodyPr>
            <a:normAutofit/>
          </a:bodyPr>
          <a:lstStyle/>
          <a:p>
            <a:r>
              <a:rPr lang="en-US" dirty="0" smtClean="0"/>
              <a:t>Written report</a:t>
            </a:r>
          </a:p>
          <a:p>
            <a:endParaRPr lang="en-US" dirty="0"/>
          </a:p>
          <a:p>
            <a:r>
              <a:rPr lang="en-US" dirty="0" smtClean="0"/>
              <a:t>Implementation</a:t>
            </a:r>
          </a:p>
          <a:p>
            <a:pPr lvl="1"/>
            <a:r>
              <a:rPr lang="en-US" dirty="0" smtClean="0"/>
              <a:t>Shared governance/SACSCOC</a:t>
            </a:r>
          </a:p>
          <a:p>
            <a:pPr marL="0" indent="0">
              <a:buNone/>
            </a:pPr>
            <a:endParaRPr lang="en-US" dirty="0" smtClean="0"/>
          </a:p>
          <a:p>
            <a:pPr marL="0" indent="0">
              <a:buNone/>
            </a:pPr>
            <a:endParaRPr lang="en-US" dirty="0" smtClean="0"/>
          </a:p>
          <a:p>
            <a:pPr lvl="1"/>
            <a:endParaRPr lang="en-US" dirty="0"/>
          </a:p>
          <a:p>
            <a:endParaRPr lang="en-US" dirty="0" smtClean="0"/>
          </a:p>
          <a:p>
            <a:pPr lvl="1"/>
            <a:endParaRPr lang="en-US" dirty="0"/>
          </a:p>
          <a:p>
            <a:endParaRPr lang="en-US" dirty="0" smtClean="0"/>
          </a:p>
          <a:p>
            <a:pPr lvl="1"/>
            <a:endParaRPr lang="en-US" dirty="0" smtClean="0"/>
          </a:p>
          <a:p>
            <a:endParaRPr lang="en-US" dirty="0"/>
          </a:p>
          <a:p>
            <a:pPr lvl="1"/>
            <a:endParaRPr lang="en-US" dirty="0" smtClean="0"/>
          </a:p>
        </p:txBody>
      </p:sp>
    </p:spTree>
    <p:extLst>
      <p:ext uri="{BB962C8B-B14F-4D97-AF65-F5344CB8AC3E}">
        <p14:creationId xmlns:p14="http://schemas.microsoft.com/office/powerpoint/2010/main" val="2006231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400</TotalTime>
  <Words>343</Words>
  <Application>Microsoft Office PowerPoint</Application>
  <PresentationFormat>Widescreen</PresentationFormat>
  <Paragraphs>107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Century Gothic</vt:lpstr>
      <vt:lpstr>Kristen ITC</vt:lpstr>
      <vt:lpstr>Office Theme</vt:lpstr>
      <vt:lpstr>DEMAND #4</vt:lpstr>
      <vt:lpstr>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Yarbrough, Dona</dc:creator>
  <cp:lastModifiedBy>Bliwise, Nancy G.</cp:lastModifiedBy>
  <cp:revision>31</cp:revision>
  <dcterms:created xsi:type="dcterms:W3CDTF">2017-08-21T15:41:39Z</dcterms:created>
  <dcterms:modified xsi:type="dcterms:W3CDTF">2018-04-03T19:55:31Z</dcterms:modified>
</cp:coreProperties>
</file>